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702" r:id="rId5"/>
  </p:sldMasterIdLst>
  <p:notesMasterIdLst>
    <p:notesMasterId r:id="rId38"/>
  </p:notesMasterIdLst>
  <p:handoutMasterIdLst>
    <p:handoutMasterId r:id="rId39"/>
  </p:handoutMasterIdLst>
  <p:sldIdLst>
    <p:sldId id="566" r:id="rId6"/>
    <p:sldId id="571" r:id="rId7"/>
    <p:sldId id="572" r:id="rId8"/>
    <p:sldId id="574" r:id="rId9"/>
    <p:sldId id="575" r:id="rId10"/>
    <p:sldId id="576" r:id="rId11"/>
    <p:sldId id="434" r:id="rId12"/>
    <p:sldId id="435" r:id="rId13"/>
    <p:sldId id="437" r:id="rId14"/>
    <p:sldId id="623" r:id="rId15"/>
    <p:sldId id="438" r:id="rId16"/>
    <p:sldId id="439" r:id="rId17"/>
    <p:sldId id="440" r:id="rId18"/>
    <p:sldId id="441" r:id="rId19"/>
    <p:sldId id="442" r:id="rId20"/>
    <p:sldId id="443" r:id="rId21"/>
    <p:sldId id="444" r:id="rId22"/>
    <p:sldId id="445" r:id="rId23"/>
    <p:sldId id="446" r:id="rId24"/>
    <p:sldId id="624" r:id="rId25"/>
    <p:sldId id="568" r:id="rId26"/>
    <p:sldId id="579" r:id="rId27"/>
    <p:sldId id="580" r:id="rId28"/>
    <p:sldId id="585" r:id="rId29"/>
    <p:sldId id="584" r:id="rId30"/>
    <p:sldId id="570" r:id="rId31"/>
    <p:sldId id="625" r:id="rId32"/>
    <p:sldId id="586" r:id="rId33"/>
    <p:sldId id="587" r:id="rId34"/>
    <p:sldId id="590" r:id="rId35"/>
    <p:sldId id="592" r:id="rId36"/>
    <p:sldId id="588" r:id="rId37"/>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3516" autoAdjust="0"/>
  </p:normalViewPr>
  <p:slideViewPr>
    <p:cSldViewPr>
      <p:cViewPr varScale="1">
        <p:scale>
          <a:sx n="103" d="100"/>
          <a:sy n="103" d="100"/>
        </p:scale>
        <p:origin x="77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E8E79-C9AA-104D-ABF0-AD7143A3385A}"/>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pt-PT"/>
          </a:p>
        </p:txBody>
      </p:sp>
      <p:sp>
        <p:nvSpPr>
          <p:cNvPr id="3" name="Date Placeholder 2">
            <a:extLst>
              <a:ext uri="{FF2B5EF4-FFF2-40B4-BE49-F238E27FC236}">
                <a16:creationId xmlns:a16="http://schemas.microsoft.com/office/drawing/2014/main" id="{483B655D-F7C8-E44A-AF2A-639FD0D67E6D}"/>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D00D9AB2-877B-D248-8674-6F7195291BEE}" type="datetimeFigureOut">
              <a:rPr lang="pt-PT"/>
              <a:pPr>
                <a:defRPr/>
              </a:pPr>
              <a:t>30/10/23</a:t>
            </a:fld>
            <a:endParaRPr lang="pt-PT"/>
          </a:p>
        </p:txBody>
      </p:sp>
      <p:sp>
        <p:nvSpPr>
          <p:cNvPr id="4" name="Footer Placeholder 3">
            <a:extLst>
              <a:ext uri="{FF2B5EF4-FFF2-40B4-BE49-F238E27FC236}">
                <a16:creationId xmlns:a16="http://schemas.microsoft.com/office/drawing/2014/main" id="{FAE30844-438C-DA4C-8CC3-05FF4BF573E4}"/>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pt-PT"/>
          </a:p>
        </p:txBody>
      </p:sp>
      <p:sp>
        <p:nvSpPr>
          <p:cNvPr id="5" name="Slide Number Placeholder 4">
            <a:extLst>
              <a:ext uri="{FF2B5EF4-FFF2-40B4-BE49-F238E27FC236}">
                <a16:creationId xmlns:a16="http://schemas.microsoft.com/office/drawing/2014/main" id="{489DB7DA-FE18-2349-B7E4-0C003E9B4F7A}"/>
              </a:ext>
            </a:extLst>
          </p:cNvPr>
          <p:cNvSpPr>
            <a:spLocks noGrp="1"/>
          </p:cNvSpPr>
          <p:nvPr>
            <p:ph type="sldNum" sz="quarter" idx="3"/>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25955038-C68A-144B-BA37-5765F5B6A53E}" type="slidenum">
              <a:rPr lang="pt-PT" altLang="pt-PT"/>
              <a:pPr>
                <a:defRPr/>
              </a:pPr>
              <a:t>‹#›</a:t>
            </a:fld>
            <a:endParaRPr lang="pt-PT" alt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BBA36C5F-758F-7746-9E7F-4FFE091D5022}" type="datetimeFigureOut">
              <a:rPr lang="pt-PT" smtClean="0"/>
              <a:t>30/10/23</a:t>
            </a:fld>
            <a:endParaRPr lang="pt-PT"/>
          </a:p>
        </p:txBody>
      </p:sp>
      <p:sp>
        <p:nvSpPr>
          <p:cNvPr id="4" name="Marcador de Posição da Imagem do Diapositivo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6C67B928-686D-4946-908B-925B5437C622}" type="slidenum">
              <a:rPr lang="pt-PT" smtClean="0"/>
              <a:t>‹#›</a:t>
            </a:fld>
            <a:endParaRPr lang="pt-PT"/>
          </a:p>
        </p:txBody>
      </p:sp>
    </p:spTree>
    <p:extLst>
      <p:ext uri="{BB962C8B-B14F-4D97-AF65-F5344CB8AC3E}">
        <p14:creationId xmlns:p14="http://schemas.microsoft.com/office/powerpoint/2010/main" val="427515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Sobre a correção com os colegas, a pergunta é “quão provável é que a crítica seja entendida como construtiva)</a:t>
            </a:r>
          </a:p>
        </p:txBody>
      </p:sp>
      <p:sp>
        <p:nvSpPr>
          <p:cNvPr id="4" name="Marcador de Posição do Número do Diapositivo 3"/>
          <p:cNvSpPr>
            <a:spLocks noGrp="1"/>
          </p:cNvSpPr>
          <p:nvPr>
            <p:ph type="sldNum" sz="quarter" idx="5"/>
          </p:nvPr>
        </p:nvSpPr>
        <p:spPr/>
        <p:txBody>
          <a:bodyPr/>
          <a:lstStyle/>
          <a:p>
            <a:fld id="{6C67B928-686D-4946-908B-925B5437C622}" type="slidenum">
              <a:rPr lang="pt-PT" smtClean="0"/>
              <a:t>8</a:t>
            </a:fld>
            <a:endParaRPr lang="pt-PT"/>
          </a:p>
        </p:txBody>
      </p:sp>
    </p:spTree>
    <p:extLst>
      <p:ext uri="{BB962C8B-B14F-4D97-AF65-F5344CB8AC3E}">
        <p14:creationId xmlns:p14="http://schemas.microsoft.com/office/powerpoint/2010/main" val="238622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https://</a:t>
            </a:r>
            <a:r>
              <a:rPr lang="en-US" dirty="0" err="1"/>
              <a:t>www.classtools.net</a:t>
            </a:r>
            <a:r>
              <a:rPr lang="en-US" dirty="0"/>
              <a:t>/random-group-generator/</a:t>
            </a:r>
          </a:p>
        </p:txBody>
      </p:sp>
      <p:sp>
        <p:nvSpPr>
          <p:cNvPr id="4" name="Marcador de Posição do Número do Diapositivo 3"/>
          <p:cNvSpPr>
            <a:spLocks noGrp="1"/>
          </p:cNvSpPr>
          <p:nvPr>
            <p:ph type="sldNum" sz="quarter" idx="5"/>
          </p:nvPr>
        </p:nvSpPr>
        <p:spPr/>
        <p:txBody>
          <a:bodyPr/>
          <a:lstStyle/>
          <a:p>
            <a:fld id="{6C67B928-686D-4946-908B-925B5437C622}" type="slidenum">
              <a:rPr lang="pt-PT" smtClean="0"/>
              <a:t>26</a:t>
            </a:fld>
            <a:endParaRPr lang="pt-PT"/>
          </a:p>
        </p:txBody>
      </p:sp>
    </p:spTree>
    <p:extLst>
      <p:ext uri="{BB962C8B-B14F-4D97-AF65-F5344CB8AC3E}">
        <p14:creationId xmlns:p14="http://schemas.microsoft.com/office/powerpoint/2010/main" val="425223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6C67B928-686D-4946-908B-925B5437C622}" type="slidenum">
              <a:rPr lang="pt-PT" smtClean="0"/>
              <a:t>27</a:t>
            </a:fld>
            <a:endParaRPr lang="pt-PT"/>
          </a:p>
        </p:txBody>
      </p:sp>
    </p:spTree>
    <p:extLst>
      <p:ext uri="{BB962C8B-B14F-4D97-AF65-F5344CB8AC3E}">
        <p14:creationId xmlns:p14="http://schemas.microsoft.com/office/powerpoint/2010/main" val="3544217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E8A05F-316D-1048-9709-76A52FE39180}"/>
              </a:ext>
            </a:extLst>
          </p:cNvPr>
          <p:cNvPicPr>
            <a:picLocks noChangeAspect="1"/>
          </p:cNvPicPr>
          <p:nvPr userDrawn="1"/>
        </p:nvPicPr>
        <p:blipFill>
          <a:blip r:embed="rId2"/>
          <a:stretch>
            <a:fillRect/>
          </a:stretch>
        </p:blipFill>
        <p:spPr>
          <a:xfrm>
            <a:off x="8402187" y="332656"/>
            <a:ext cx="611265" cy="1234136"/>
          </a:xfrm>
          <a:prstGeom prst="rect">
            <a:avLst/>
          </a:prstGeom>
        </p:spPr>
      </p:pic>
      <p:sp>
        <p:nvSpPr>
          <p:cNvPr id="11" name="Rectângulo 6">
            <a:extLst>
              <a:ext uri="{FF2B5EF4-FFF2-40B4-BE49-F238E27FC236}">
                <a16:creationId xmlns:a16="http://schemas.microsoft.com/office/drawing/2014/main" id="{9D2FB4AB-CD85-3F43-8FF8-481C2CABDB52}"/>
              </a:ext>
            </a:extLst>
          </p:cNvPr>
          <p:cNvSpPr/>
          <p:nvPr userDrawn="1"/>
        </p:nvSpPr>
        <p:spPr>
          <a:xfrm>
            <a:off x="539552" y="3511641"/>
            <a:ext cx="208823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Title 1">
            <a:extLst>
              <a:ext uri="{FF2B5EF4-FFF2-40B4-BE49-F238E27FC236}">
                <a16:creationId xmlns:a16="http://schemas.microsoft.com/office/drawing/2014/main" id="{3CB91D20-C995-144B-894F-A5D6067092D4}"/>
              </a:ext>
            </a:extLst>
          </p:cNvPr>
          <p:cNvSpPr>
            <a:spLocks noGrp="1"/>
          </p:cNvSpPr>
          <p:nvPr>
            <p:ph type="ctrTitle" hasCustomPrompt="1"/>
          </p:nvPr>
        </p:nvSpPr>
        <p:spPr>
          <a:xfrm>
            <a:off x="179512" y="1988840"/>
            <a:ext cx="8856984" cy="648072"/>
          </a:xfrm>
        </p:spPr>
        <p:txBody>
          <a:bodyPr/>
          <a:lstStyle>
            <a:lvl1pPr>
              <a:defRPr>
                <a:solidFill>
                  <a:schemeClr val="bg1"/>
                </a:solidFill>
                <a:latin typeface="Franklin Gothic Book" panose="020B0503020102020204" pitchFamily="34" charset="0"/>
              </a:defRPr>
            </a:lvl1pPr>
          </a:lstStyle>
          <a:p>
            <a:r>
              <a:rPr lang="pt-PT" sz="4400" dirty="0"/>
              <a:t>Introdução à Gestão </a:t>
            </a:r>
            <a:r>
              <a:rPr lang="pt-PT" sz="2000" dirty="0"/>
              <a:t>2020-2021</a:t>
            </a:r>
          </a:p>
        </p:txBody>
      </p:sp>
    </p:spTree>
    <p:extLst>
      <p:ext uri="{BB962C8B-B14F-4D97-AF65-F5344CB8AC3E}">
        <p14:creationId xmlns:p14="http://schemas.microsoft.com/office/powerpoint/2010/main" val="205577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Tree>
    <p:extLst>
      <p:ext uri="{BB962C8B-B14F-4D97-AF65-F5344CB8AC3E}">
        <p14:creationId xmlns:p14="http://schemas.microsoft.com/office/powerpoint/2010/main" val="90792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3461853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695263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p>
        </p:txBody>
      </p:sp>
    </p:spTree>
    <p:extLst>
      <p:ext uri="{BB962C8B-B14F-4D97-AF65-F5344CB8AC3E}">
        <p14:creationId xmlns:p14="http://schemas.microsoft.com/office/powerpoint/2010/main" val="301445688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35690869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Tree>
    <p:extLst>
      <p:ext uri="{BB962C8B-B14F-4D97-AF65-F5344CB8AC3E}">
        <p14:creationId xmlns:p14="http://schemas.microsoft.com/office/powerpoint/2010/main" val="227997377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335132184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2023419401"/>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Tree>
    <p:extLst>
      <p:ext uri="{BB962C8B-B14F-4D97-AF65-F5344CB8AC3E}">
        <p14:creationId xmlns:p14="http://schemas.microsoft.com/office/powerpoint/2010/main" val="142215778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57821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482952" cy="1143000"/>
          </a:xfrm>
        </p:spPr>
        <p:txBody>
          <a:bodyPr/>
          <a:lstStyle>
            <a:lvl1pPr algn="l">
              <a:defRPr lang="pt-PT" sz="3200" b="1" kern="1200" dirty="0">
                <a:solidFill>
                  <a:srgbClr val="C00000"/>
                </a:solidFill>
                <a:latin typeface="Arial" panose="020B0604020202020204" pitchFamily="34" charset="0"/>
                <a:ea typeface="+mn-ea"/>
                <a:cs typeface="+mn-cs"/>
              </a:defRPr>
            </a:lvl1pPr>
          </a:lstStyle>
          <a:p>
            <a:r>
              <a:rPr lang="pt-PT" dirty="0"/>
              <a:t>Clique para editar o estilo</a:t>
            </a:r>
          </a:p>
        </p:txBody>
      </p:sp>
      <p:sp>
        <p:nvSpPr>
          <p:cNvPr id="3" name="Marcador de Posição de Conteúdo 2"/>
          <p:cNvSpPr>
            <a:spLocks noGrp="1"/>
          </p:cNvSpPr>
          <p:nvPr>
            <p:ph idx="1"/>
          </p:nvPr>
        </p:nvSpPr>
        <p:spPr>
          <a:xfrm>
            <a:off x="457200" y="1600200"/>
            <a:ext cx="8229600" cy="468967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5" name="CaixaDeTexto 4">
            <a:extLst>
              <a:ext uri="{FF2B5EF4-FFF2-40B4-BE49-F238E27FC236}">
                <a16:creationId xmlns:a16="http://schemas.microsoft.com/office/drawing/2014/main" id="{4EC6318A-3056-404F-979F-1409F7DBF611}"/>
              </a:ext>
            </a:extLst>
          </p:cNvPr>
          <p:cNvSpPr txBox="1"/>
          <p:nvPr userDrawn="1"/>
        </p:nvSpPr>
        <p:spPr>
          <a:xfrm>
            <a:off x="7812360" y="6289873"/>
            <a:ext cx="874440" cy="307777"/>
          </a:xfrm>
          <a:prstGeom prst="rect">
            <a:avLst/>
          </a:prstGeom>
          <a:noFill/>
        </p:spPr>
        <p:txBody>
          <a:bodyPr wrap="square" rtlCol="0">
            <a:spAutoFit/>
          </a:bodyPr>
          <a:lstStyle/>
          <a:p>
            <a:pPr algn="r"/>
            <a:fld id="{341C363F-7DFC-8E43-A134-1B3D57CFE22D}" type="slidenum">
              <a:rPr lang="pt-PT" sz="1400" smtClean="0"/>
              <a:pPr algn="r"/>
              <a:t>‹#›</a:t>
            </a:fld>
            <a:endParaRPr lang="pt-PT" dirty="0"/>
          </a:p>
        </p:txBody>
      </p:sp>
    </p:spTree>
    <p:extLst>
      <p:ext uri="{BB962C8B-B14F-4D97-AF65-F5344CB8AC3E}">
        <p14:creationId xmlns:p14="http://schemas.microsoft.com/office/powerpoint/2010/main" val="4154408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Tree>
    <p:extLst>
      <p:ext uri="{BB962C8B-B14F-4D97-AF65-F5344CB8AC3E}">
        <p14:creationId xmlns:p14="http://schemas.microsoft.com/office/powerpoint/2010/main" val="186182440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Tree>
    <p:extLst>
      <p:ext uri="{BB962C8B-B14F-4D97-AF65-F5344CB8AC3E}">
        <p14:creationId xmlns:p14="http://schemas.microsoft.com/office/powerpoint/2010/main" val="47634652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80044325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96063" y="549275"/>
            <a:ext cx="2090737" cy="557688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323850" y="549275"/>
            <a:ext cx="6119813" cy="557688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8612731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p>
        </p:txBody>
      </p:sp>
    </p:spTree>
    <p:extLst>
      <p:ext uri="{BB962C8B-B14F-4D97-AF65-F5344CB8AC3E}">
        <p14:creationId xmlns:p14="http://schemas.microsoft.com/office/powerpoint/2010/main" val="175992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Tree>
    <p:extLst>
      <p:ext uri="{BB962C8B-B14F-4D97-AF65-F5344CB8AC3E}">
        <p14:creationId xmlns:p14="http://schemas.microsoft.com/office/powerpoint/2010/main" val="203273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73140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206482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Tree>
    <p:extLst>
      <p:ext uri="{BB962C8B-B14F-4D97-AF65-F5344CB8AC3E}">
        <p14:creationId xmlns:p14="http://schemas.microsoft.com/office/powerpoint/2010/main" val="371639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2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Tree>
    <p:extLst>
      <p:ext uri="{BB962C8B-B14F-4D97-AF65-F5344CB8AC3E}">
        <p14:creationId xmlns:p14="http://schemas.microsoft.com/office/powerpoint/2010/main" val="55734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5E08298-B304-8D44-8922-E7058CD614FB}"/>
              </a:ext>
            </a:extLst>
          </p:cNvPr>
          <p:cNvSpPr txBox="1">
            <a:spLocks/>
          </p:cNvSpPr>
          <p:nvPr userDrawn="1"/>
        </p:nvSpPr>
        <p:spPr>
          <a:xfrm>
            <a:off x="755650" y="2852738"/>
            <a:ext cx="6400800" cy="609600"/>
          </a:xfrm>
          <a:prstGeom prst="rect">
            <a:avLst/>
          </a:prstGeom>
        </p:spPr>
        <p:txBody>
          <a:bodyPr>
            <a:normAutofit/>
          </a:bodyPr>
          <a:lstStyle>
            <a:lvl1pPr marL="0" indent="0" algn="r">
              <a:buNone/>
              <a:defRPr sz="1600" b="1">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Bef>
                <a:spcPct val="20000"/>
              </a:spcBef>
              <a:spcAft>
                <a:spcPts val="0"/>
              </a:spcAft>
              <a:buFont typeface="Arial" pitchFamily="34" charset="0"/>
              <a:buNone/>
              <a:defRPr/>
            </a:pPr>
            <a:endParaRPr lang="pt-PT" dirty="0"/>
          </a:p>
        </p:txBody>
      </p:sp>
      <p:sp>
        <p:nvSpPr>
          <p:cNvPr id="1028" name="Title Placeholder 1">
            <a:extLst>
              <a:ext uri="{FF2B5EF4-FFF2-40B4-BE49-F238E27FC236}">
                <a16:creationId xmlns:a16="http://schemas.microsoft.com/office/drawing/2014/main" id="{2C740A6B-0629-3F4B-AFD9-3A7C9820E52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PT"/>
              <a:t>Click to edit Master title style</a:t>
            </a:r>
            <a:endParaRPr lang="pt-PT" altLang="pt-PT"/>
          </a:p>
        </p:txBody>
      </p:sp>
      <p:sp>
        <p:nvSpPr>
          <p:cNvPr id="1029" name="Text Placeholder 2">
            <a:extLst>
              <a:ext uri="{FF2B5EF4-FFF2-40B4-BE49-F238E27FC236}">
                <a16:creationId xmlns:a16="http://schemas.microsoft.com/office/drawing/2014/main" id="{56A0ED92-FD63-2543-A9CB-E7320D03890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PT"/>
              <a:t>Click to edit Master text styles</a:t>
            </a:r>
          </a:p>
          <a:p>
            <a:pPr lvl="1"/>
            <a:r>
              <a:rPr lang="en-US" altLang="pt-PT"/>
              <a:t>Second level</a:t>
            </a:r>
          </a:p>
          <a:p>
            <a:pPr lvl="2"/>
            <a:r>
              <a:rPr lang="en-US" altLang="pt-PT"/>
              <a:t>Third level</a:t>
            </a:r>
          </a:p>
          <a:p>
            <a:pPr lvl="3"/>
            <a:r>
              <a:rPr lang="en-US" altLang="pt-PT"/>
              <a:t>Fourth level</a:t>
            </a:r>
          </a:p>
          <a:p>
            <a:pPr lvl="4"/>
            <a:r>
              <a:rPr lang="en-US" altLang="pt-PT"/>
              <a:t>Fifth level</a:t>
            </a:r>
            <a:endParaRPr lang="pt-PT" altLang="pt-PT"/>
          </a:p>
        </p:txBody>
      </p:sp>
    </p:spTree>
  </p:cSld>
  <p:clrMap bg1="lt1" tx1="dk1" bg2="lt2" tx2="dk2" accent1="accent1" accent2="accent2" accent3="accent3" accent4="accent4" accent5="accent5" accent6="accent6" hlink="hlink" folHlink="folHlink"/>
  <p:sldLayoutIdLst>
    <p:sldLayoutId id="2147483701" r:id="rId1"/>
    <p:sldLayoutId id="2147483668" r:id="rId2"/>
    <p:sldLayoutId id="2147483667"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Title Placeholder 1">
            <a:extLst>
              <a:ext uri="{FF2B5EF4-FFF2-40B4-BE49-F238E27FC236}">
                <a16:creationId xmlns:a16="http://schemas.microsoft.com/office/drawing/2014/main" id="{56760CD3-EAB6-4E56-A593-8B8DD4C941EE}"/>
              </a:ext>
            </a:extLst>
          </p:cNvPr>
          <p:cNvSpPr>
            <a:spLocks noGrp="1"/>
          </p:cNvSpPr>
          <p:nvPr>
            <p:ph type="title"/>
          </p:nvPr>
        </p:nvSpPr>
        <p:spPr bwMode="auto">
          <a:xfrm>
            <a:off x="323850" y="549275"/>
            <a:ext cx="8229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PT"/>
              <a:t>Click to edit Master title style</a:t>
            </a:r>
            <a:endParaRPr lang="pt-PT" altLang="pt-PT"/>
          </a:p>
        </p:txBody>
      </p:sp>
      <p:sp>
        <p:nvSpPr>
          <p:cNvPr id="3076" name="Text Placeholder 2">
            <a:extLst>
              <a:ext uri="{FF2B5EF4-FFF2-40B4-BE49-F238E27FC236}">
                <a16:creationId xmlns:a16="http://schemas.microsoft.com/office/drawing/2014/main" id="{DB0E16EA-7F6E-44F4-A888-2930CB42FE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PT"/>
              <a:t>Click to edit Master text styles</a:t>
            </a:r>
          </a:p>
          <a:p>
            <a:pPr lvl="1"/>
            <a:r>
              <a:rPr lang="en-US" altLang="pt-PT"/>
              <a:t>Second level</a:t>
            </a:r>
          </a:p>
          <a:p>
            <a:pPr lvl="2"/>
            <a:r>
              <a:rPr lang="en-US" altLang="pt-PT"/>
              <a:t>Third level</a:t>
            </a:r>
          </a:p>
          <a:p>
            <a:pPr lvl="3"/>
            <a:r>
              <a:rPr lang="en-US" altLang="pt-PT"/>
              <a:t>Fourth level</a:t>
            </a:r>
          </a:p>
          <a:p>
            <a:pPr lvl="4"/>
            <a:r>
              <a:rPr lang="en-US" altLang="pt-PT"/>
              <a:t>Fifth level</a:t>
            </a:r>
            <a:endParaRPr lang="pt-PT" altLang="pt-PT"/>
          </a:p>
        </p:txBody>
      </p:sp>
    </p:spTree>
    <p:extLst>
      <p:ext uri="{BB962C8B-B14F-4D97-AF65-F5344CB8AC3E}">
        <p14:creationId xmlns:p14="http://schemas.microsoft.com/office/powerpoint/2010/main" val="22892205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ebonogroup.com/edward-de-bono/" TargetMode="External"/><Relationship Id="rId1" Type="http://schemas.openxmlformats.org/officeDocument/2006/relationships/slideLayout" Target="../slideLayouts/slideLayout14.xml"/><Relationship Id="rId4" Type="http://schemas.openxmlformats.org/officeDocument/2006/relationships/hyperlink" Target="https://youtu.be/UjSjZOjNIJ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o3ew6h5nHcc" TargetMode="External"/><Relationship Id="rId2" Type="http://schemas.openxmlformats.org/officeDocument/2006/relationships/hyperlink" Target="https://www.debonogroup.com/services/core-programs/six-thinking-hats/" TargetMode="External"/><Relationship Id="rId1" Type="http://schemas.openxmlformats.org/officeDocument/2006/relationships/slideLayout" Target="../slideLayouts/slideLayout14.xml"/><Relationship Id="rId5" Type="http://schemas.openxmlformats.org/officeDocument/2006/relationships/hyperlink" Target="https://youtu.be/hvChZ4DAghY" TargetMode="Externa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hyperlink" Target="https://www.debonogroup.com/services/core-programs/six-thinking-hats/"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www.debonogroup.com/services/core-programs/six-thinking-hats/"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debonogroup.com/services/core-programs/six-thinking-hats/" TargetMode="Externa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ebonogroup.com/services/core-programs/six-thinking-hats/" TargetMode="Externa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nibblesworth.com/incredible-luscious-cake/" TargetMode="External"/><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E904-2F2C-4183-BC06-85CBEF095D8A}"/>
              </a:ext>
            </a:extLst>
          </p:cNvPr>
          <p:cNvSpPr>
            <a:spLocks noGrp="1"/>
          </p:cNvSpPr>
          <p:nvPr>
            <p:ph type="ctrTitle"/>
          </p:nvPr>
        </p:nvSpPr>
        <p:spPr>
          <a:xfrm>
            <a:off x="0" y="2276872"/>
            <a:ext cx="9144000" cy="1000835"/>
          </a:xfrm>
          <a:solidFill>
            <a:srgbClr val="D90D0D"/>
          </a:solidFill>
        </p:spPr>
        <p:txBody>
          <a:bodyPr/>
          <a:lstStyle/>
          <a:p>
            <a:r>
              <a:rPr lang="en-GB" dirty="0">
                <a:solidFill>
                  <a:schemeClr val="bg1"/>
                </a:solidFill>
              </a:rPr>
              <a:t>Principles of Management</a:t>
            </a:r>
          </a:p>
        </p:txBody>
      </p:sp>
      <p:sp>
        <p:nvSpPr>
          <p:cNvPr id="3" name="Subtitle 2">
            <a:extLst>
              <a:ext uri="{FF2B5EF4-FFF2-40B4-BE49-F238E27FC236}">
                <a16:creationId xmlns:a16="http://schemas.microsoft.com/office/drawing/2014/main" id="{6283FC60-7289-47D6-BF5B-7251D38F2D5F}"/>
              </a:ext>
            </a:extLst>
          </p:cNvPr>
          <p:cNvSpPr>
            <a:spLocks noGrp="1"/>
          </p:cNvSpPr>
          <p:nvPr>
            <p:ph type="subTitle" idx="1"/>
          </p:nvPr>
        </p:nvSpPr>
        <p:spPr>
          <a:xfrm>
            <a:off x="3383868" y="3580293"/>
            <a:ext cx="2376264" cy="600472"/>
          </a:xfrm>
          <a:solidFill>
            <a:srgbClr val="D90D0D"/>
          </a:solidFill>
        </p:spPr>
        <p:txBody>
          <a:bodyPr/>
          <a:lstStyle/>
          <a:p>
            <a:r>
              <a:rPr lang="en-GB" dirty="0">
                <a:solidFill>
                  <a:schemeClr val="bg1"/>
                </a:solidFill>
              </a:rPr>
              <a:t>2023-2024</a:t>
            </a:r>
          </a:p>
        </p:txBody>
      </p:sp>
      <p:pic>
        <p:nvPicPr>
          <p:cNvPr id="4" name="Picture 2" descr="Media e Identidade de Marca | ISEG">
            <a:extLst>
              <a:ext uri="{FF2B5EF4-FFF2-40B4-BE49-F238E27FC236}">
                <a16:creationId xmlns:a16="http://schemas.microsoft.com/office/drawing/2014/main" id="{D08F3EF0-3937-4DDD-8CEB-BED7335A8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298" y="188640"/>
            <a:ext cx="2016224" cy="96158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C6B1EAB-DED2-4C54-91DF-137FFDEF0E37}"/>
              </a:ext>
            </a:extLst>
          </p:cNvPr>
          <p:cNvSpPr txBox="1"/>
          <p:nvPr/>
        </p:nvSpPr>
        <p:spPr>
          <a:xfrm>
            <a:off x="8591863" y="6417503"/>
            <a:ext cx="31290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A691527-C73E-4E24-8AF9-9A6C632C747B}" type="slidenum">
              <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a:t>
            </a:fld>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827428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1.3 </a:t>
            </a:r>
            <a:r>
              <a:rPr lang="pt-PT" sz="3600" b="1" kern="1200" dirty="0" err="1">
                <a:solidFill>
                  <a:srgbClr val="C00000"/>
                </a:solidFill>
                <a:latin typeface="Arial" panose="020B0604020202020204" pitchFamily="34" charset="0"/>
                <a:ea typeface="+mn-ea"/>
                <a:cs typeface="+mn-cs"/>
              </a:rPr>
              <a:t>Sections</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of</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the</a:t>
            </a:r>
            <a:r>
              <a:rPr lang="pt-PT" sz="3600" b="1" kern="1200" dirty="0">
                <a:solidFill>
                  <a:srgbClr val="C00000"/>
                </a:solidFill>
                <a:latin typeface="Arial" panose="020B0604020202020204" pitchFamily="34" charset="0"/>
                <a:ea typeface="+mn-ea"/>
                <a:cs typeface="+mn-cs"/>
              </a:rPr>
              <a:t> report (1) </a:t>
            </a: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pPr marL="0" indent="0">
              <a:lnSpc>
                <a:spcPct val="150000"/>
              </a:lnSpc>
              <a:buNone/>
            </a:pPr>
            <a:endParaRPr lang="pt-PT" sz="2000" b="1" dirty="0">
              <a:solidFill>
                <a:srgbClr val="0070C0"/>
              </a:solidFill>
            </a:endParaRPr>
          </a:p>
          <a:p>
            <a:pPr marL="0" indent="0">
              <a:lnSpc>
                <a:spcPct val="150000"/>
              </a:lnSpc>
              <a:buNone/>
            </a:pPr>
            <a:r>
              <a:rPr lang="pt-PT" sz="2000" b="1" dirty="0">
                <a:solidFill>
                  <a:srgbClr val="C00000"/>
                </a:solidFill>
              </a:rPr>
              <a:t>Cover</a:t>
            </a:r>
          </a:p>
          <a:p>
            <a:pPr lvl="1">
              <a:lnSpc>
                <a:spcPct val="150000"/>
              </a:lnSpc>
            </a:pPr>
            <a:r>
              <a:rPr lang="pt-PT" sz="1800" dirty="0" err="1"/>
              <a:t>Title</a:t>
            </a:r>
            <a:r>
              <a:rPr lang="pt-PT" sz="1800" dirty="0"/>
              <a:t>;</a:t>
            </a:r>
          </a:p>
          <a:p>
            <a:pPr lvl="1">
              <a:lnSpc>
                <a:spcPct val="150000"/>
              </a:lnSpc>
            </a:pPr>
            <a:r>
              <a:rPr lang="pt-PT" sz="1800" dirty="0" err="1"/>
              <a:t>Identification</a:t>
            </a:r>
            <a:r>
              <a:rPr lang="pt-PT" sz="1800" dirty="0"/>
              <a:t> </a:t>
            </a:r>
            <a:r>
              <a:rPr lang="pt-PT" sz="1800" dirty="0" err="1"/>
              <a:t>of</a:t>
            </a:r>
            <a:r>
              <a:rPr lang="pt-PT" sz="1800" dirty="0"/>
              <a:t> </a:t>
            </a:r>
            <a:r>
              <a:rPr lang="pt-PT" sz="1800" dirty="0" err="1"/>
              <a:t>the</a:t>
            </a:r>
            <a:r>
              <a:rPr lang="pt-PT" sz="1800" dirty="0"/>
              <a:t> </a:t>
            </a:r>
            <a:r>
              <a:rPr lang="pt-PT" sz="1800" dirty="0" err="1"/>
              <a:t>Course</a:t>
            </a:r>
            <a:r>
              <a:rPr lang="pt-PT" sz="1800" dirty="0"/>
              <a:t> </a:t>
            </a:r>
            <a:r>
              <a:rPr lang="pt-PT" sz="1800" dirty="0" err="1"/>
              <a:t>Unit</a:t>
            </a:r>
            <a:r>
              <a:rPr lang="pt-PT" sz="1800" dirty="0"/>
              <a:t>;</a:t>
            </a:r>
          </a:p>
          <a:p>
            <a:pPr lvl="1">
              <a:lnSpc>
                <a:spcPct val="150000"/>
              </a:lnSpc>
            </a:pPr>
            <a:r>
              <a:rPr lang="pt-PT" sz="1800" dirty="0" err="1"/>
              <a:t>Class</a:t>
            </a:r>
            <a:r>
              <a:rPr lang="pt-PT" sz="1800" dirty="0"/>
              <a:t>;</a:t>
            </a:r>
          </a:p>
          <a:p>
            <a:pPr lvl="1">
              <a:lnSpc>
                <a:spcPct val="150000"/>
              </a:lnSpc>
            </a:pPr>
            <a:r>
              <a:rPr lang="pt-PT" sz="1800" dirty="0" err="1"/>
              <a:t>Students</a:t>
            </a:r>
            <a:r>
              <a:rPr lang="pt-PT" sz="1800" dirty="0"/>
              <a:t>;</a:t>
            </a:r>
          </a:p>
          <a:p>
            <a:pPr lvl="1">
              <a:lnSpc>
                <a:spcPct val="150000"/>
              </a:lnSpc>
            </a:pPr>
            <a:r>
              <a:rPr lang="pt-PT" sz="1800" dirty="0" err="1"/>
              <a:t>Academic</a:t>
            </a:r>
            <a:r>
              <a:rPr lang="pt-PT" sz="1800" dirty="0"/>
              <a:t> </a:t>
            </a:r>
            <a:r>
              <a:rPr lang="pt-PT" sz="1800" dirty="0" err="1"/>
              <a:t>year</a:t>
            </a:r>
            <a:r>
              <a:rPr lang="pt-PT" sz="1800" dirty="0"/>
              <a:t>;</a:t>
            </a:r>
          </a:p>
          <a:p>
            <a:pPr lvl="1">
              <a:lnSpc>
                <a:spcPct val="150000"/>
              </a:lnSpc>
            </a:pPr>
            <a:r>
              <a:rPr lang="pt-PT" sz="1800" dirty="0"/>
              <a:t>Professor </a:t>
            </a:r>
            <a:r>
              <a:rPr lang="pt-PT" sz="1800" dirty="0" err="1"/>
              <a:t>of</a:t>
            </a:r>
            <a:r>
              <a:rPr lang="pt-PT" sz="1800" dirty="0"/>
              <a:t> </a:t>
            </a:r>
            <a:r>
              <a:rPr lang="pt-PT" sz="1800" dirty="0" err="1"/>
              <a:t>practical</a:t>
            </a:r>
            <a:r>
              <a:rPr lang="pt-PT" sz="1800" dirty="0"/>
              <a:t> classes.</a:t>
            </a:r>
          </a:p>
          <a:p>
            <a:pPr>
              <a:lnSpc>
                <a:spcPct val="150000"/>
              </a:lnSpc>
            </a:pPr>
            <a:endParaRPr lang="pt-PT" sz="2000" b="1" dirty="0">
              <a:solidFill>
                <a:srgbClr val="0070C0"/>
              </a:solidFill>
            </a:endParaRPr>
          </a:p>
          <a:p>
            <a:pPr>
              <a:lnSpc>
                <a:spcPct val="150000"/>
              </a:lnSpc>
            </a:pPr>
            <a:endParaRPr lang="pt-PT" sz="2000" b="1" dirty="0">
              <a:solidFill>
                <a:srgbClr val="0070C0"/>
              </a:solidFill>
            </a:endParaRPr>
          </a:p>
        </p:txBody>
      </p:sp>
      <p:sp>
        <p:nvSpPr>
          <p:cNvPr id="5" name="Slide Number Placeholder 3">
            <a:extLst>
              <a:ext uri="{FF2B5EF4-FFF2-40B4-BE49-F238E27FC236}">
                <a16:creationId xmlns:a16="http://schemas.microsoft.com/office/drawing/2014/main" id="{BDDDA419-25C1-9C46-AC64-BB9DBA01A8E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10</a:t>
            </a:fld>
            <a:endParaRPr lang="en-PT" dirty="0"/>
          </a:p>
        </p:txBody>
      </p:sp>
    </p:spTree>
    <p:extLst>
      <p:ext uri="{BB962C8B-B14F-4D97-AF65-F5344CB8AC3E}">
        <p14:creationId xmlns:p14="http://schemas.microsoft.com/office/powerpoint/2010/main" val="162888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1.3 </a:t>
            </a:r>
            <a:r>
              <a:rPr lang="pt-PT" sz="3600" b="1" kern="1200" dirty="0" err="1">
                <a:solidFill>
                  <a:srgbClr val="C00000"/>
                </a:solidFill>
                <a:latin typeface="Arial" panose="020B0604020202020204" pitchFamily="34" charset="0"/>
                <a:ea typeface="+mn-ea"/>
                <a:cs typeface="+mn-cs"/>
              </a:rPr>
              <a:t>Sections</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of</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the</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report</a:t>
            </a:r>
            <a:endParaRPr lang="pt-PT" sz="3600" b="1" kern="1200" dirty="0">
              <a:solidFill>
                <a:srgbClr val="C00000"/>
              </a:solidFill>
              <a:latin typeface="Arial" panose="020B0604020202020204" pitchFamily="34" charset="0"/>
              <a:ea typeface="+mn-ea"/>
              <a:cs typeface="+mn-cs"/>
            </a:endParaRP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pPr marL="0" indent="0">
              <a:lnSpc>
                <a:spcPct val="150000"/>
              </a:lnSpc>
              <a:buNone/>
            </a:pPr>
            <a:endParaRPr lang="pt-PT" sz="2000" b="1" dirty="0">
              <a:solidFill>
                <a:srgbClr val="0070C0"/>
              </a:solidFill>
            </a:endParaRPr>
          </a:p>
          <a:p>
            <a:pPr marL="0" indent="0">
              <a:lnSpc>
                <a:spcPct val="150000"/>
              </a:lnSpc>
              <a:buNone/>
            </a:pPr>
            <a:r>
              <a:rPr lang="pt-PT" sz="2000" b="1" dirty="0" err="1">
                <a:solidFill>
                  <a:srgbClr val="C00000"/>
                </a:solidFill>
              </a:rPr>
              <a:t>Introduction</a:t>
            </a:r>
            <a:r>
              <a:rPr lang="pt-PT" sz="2000" b="1" dirty="0">
                <a:solidFill>
                  <a:srgbClr val="C00000"/>
                </a:solidFill>
              </a:rPr>
              <a:t> </a:t>
            </a:r>
            <a:r>
              <a:rPr lang="pt-PT" sz="2000" dirty="0">
                <a:solidFill>
                  <a:srgbClr val="C00000"/>
                </a:solidFill>
              </a:rPr>
              <a:t>(1 </a:t>
            </a:r>
            <a:r>
              <a:rPr lang="pt-PT" sz="2000" dirty="0" err="1">
                <a:solidFill>
                  <a:srgbClr val="C00000"/>
                </a:solidFill>
              </a:rPr>
              <a:t>page</a:t>
            </a:r>
            <a:r>
              <a:rPr lang="pt-PT" sz="2000" dirty="0">
                <a:solidFill>
                  <a:srgbClr val="C00000"/>
                </a:solidFill>
              </a:rPr>
              <a:t>)</a:t>
            </a:r>
          </a:p>
          <a:p>
            <a:pPr lvl="1">
              <a:lnSpc>
                <a:spcPct val="150000"/>
              </a:lnSpc>
            </a:pPr>
            <a:r>
              <a:rPr lang="pt-PT" sz="1800" dirty="0"/>
              <a:t>Research </a:t>
            </a:r>
            <a:r>
              <a:rPr lang="pt-PT" sz="1800" dirty="0" err="1"/>
              <a:t>Object</a:t>
            </a:r>
            <a:r>
              <a:rPr lang="pt-PT" sz="1800" dirty="0"/>
              <a:t>;</a:t>
            </a:r>
          </a:p>
          <a:p>
            <a:pPr lvl="1">
              <a:lnSpc>
                <a:spcPct val="150000"/>
              </a:lnSpc>
            </a:pPr>
            <a:r>
              <a:rPr lang="pt-PT" sz="1800" dirty="0" err="1"/>
              <a:t>Main</a:t>
            </a:r>
            <a:r>
              <a:rPr lang="pt-PT" sz="1800" dirty="0"/>
              <a:t> </a:t>
            </a:r>
            <a:r>
              <a:rPr lang="pt-PT" sz="1800" dirty="0" err="1"/>
              <a:t>questions</a:t>
            </a:r>
            <a:r>
              <a:rPr lang="pt-PT" sz="1800" dirty="0"/>
              <a:t>;</a:t>
            </a:r>
          </a:p>
          <a:p>
            <a:pPr lvl="1">
              <a:lnSpc>
                <a:spcPct val="150000"/>
              </a:lnSpc>
            </a:pPr>
            <a:r>
              <a:rPr lang="pt-PT" sz="1800" dirty="0" err="1"/>
              <a:t>Foreshadowing</a:t>
            </a:r>
            <a:r>
              <a:rPr lang="pt-PT" sz="1800" dirty="0"/>
              <a:t> </a:t>
            </a:r>
            <a:r>
              <a:rPr lang="pt-PT" sz="1800" dirty="0" err="1"/>
              <a:t>of</a:t>
            </a:r>
            <a:r>
              <a:rPr lang="pt-PT" sz="1800" dirty="0"/>
              <a:t> </a:t>
            </a:r>
            <a:r>
              <a:rPr lang="pt-PT" sz="1800" dirty="0" err="1"/>
              <a:t>the</a:t>
            </a:r>
            <a:r>
              <a:rPr lang="pt-PT" sz="1800" dirty="0"/>
              <a:t> </a:t>
            </a:r>
            <a:r>
              <a:rPr lang="pt-PT" sz="1800" dirty="0" err="1"/>
              <a:t>following</a:t>
            </a:r>
            <a:r>
              <a:rPr lang="pt-PT" sz="1800" dirty="0"/>
              <a:t> </a:t>
            </a:r>
            <a:r>
              <a:rPr lang="pt-PT" sz="1800" dirty="0" err="1"/>
              <a:t>text</a:t>
            </a:r>
            <a:r>
              <a:rPr lang="pt-PT" sz="1800" dirty="0"/>
              <a:t>.</a:t>
            </a:r>
          </a:p>
          <a:p>
            <a:pPr marL="0" lvl="1" indent="0">
              <a:lnSpc>
                <a:spcPct val="150000"/>
              </a:lnSpc>
              <a:buNone/>
            </a:pPr>
            <a:endParaRPr lang="pt-PT" sz="1600" dirty="0">
              <a:ea typeface="+mn-ea"/>
              <a:cs typeface="+mn-cs"/>
            </a:endParaRPr>
          </a:p>
          <a:p>
            <a:pPr marL="0" lvl="1" indent="0">
              <a:lnSpc>
                <a:spcPct val="150000"/>
              </a:lnSpc>
              <a:buNone/>
            </a:pPr>
            <a:r>
              <a:rPr lang="pt-PT" sz="1600" b="1" dirty="0">
                <a:solidFill>
                  <a:srgbClr val="C00000"/>
                </a:solidFill>
                <a:ea typeface="+mn-ea"/>
                <a:cs typeface="+mn-cs"/>
              </a:rPr>
              <a:t>Note:</a:t>
            </a:r>
            <a:r>
              <a:rPr lang="pt-PT" sz="1600" dirty="0">
                <a:ea typeface="+mn-ea"/>
                <a:cs typeface="+mn-cs"/>
              </a:rPr>
              <a:t> </a:t>
            </a:r>
            <a:r>
              <a:rPr lang="pt-PT" sz="1600" dirty="0" err="1">
                <a:ea typeface="+mn-ea"/>
                <a:cs typeface="+mn-cs"/>
              </a:rPr>
              <a:t>It</a:t>
            </a:r>
            <a:r>
              <a:rPr lang="pt-PT" sz="1600" dirty="0">
                <a:ea typeface="+mn-ea"/>
                <a:cs typeface="+mn-cs"/>
              </a:rPr>
              <a:t> </a:t>
            </a:r>
            <a:r>
              <a:rPr lang="pt-PT" sz="1600" dirty="0" err="1">
                <a:ea typeface="+mn-ea"/>
                <a:cs typeface="+mn-cs"/>
              </a:rPr>
              <a:t>is</a:t>
            </a:r>
            <a:r>
              <a:rPr lang="pt-PT" sz="1600" dirty="0">
                <a:ea typeface="+mn-ea"/>
                <a:cs typeface="+mn-cs"/>
              </a:rPr>
              <a:t> </a:t>
            </a:r>
            <a:r>
              <a:rPr lang="pt-PT" sz="1600" dirty="0" err="1">
                <a:ea typeface="+mn-ea"/>
                <a:cs typeface="+mn-cs"/>
              </a:rPr>
              <a:t>expected</a:t>
            </a:r>
            <a:r>
              <a:rPr lang="pt-PT" sz="1600" dirty="0">
                <a:ea typeface="+mn-ea"/>
                <a:cs typeface="+mn-cs"/>
              </a:rPr>
              <a:t> </a:t>
            </a:r>
            <a:r>
              <a:rPr lang="pt-PT" sz="1600" dirty="0" err="1">
                <a:ea typeface="+mn-ea"/>
                <a:cs typeface="+mn-cs"/>
              </a:rPr>
              <a:t>that</a:t>
            </a:r>
            <a:r>
              <a:rPr lang="pt-PT" sz="1600" dirty="0">
                <a:ea typeface="+mn-ea"/>
                <a:cs typeface="+mn-cs"/>
              </a:rPr>
              <a:t> </a:t>
            </a:r>
            <a:r>
              <a:rPr lang="pt-PT" sz="1600" dirty="0" err="1">
                <a:ea typeface="+mn-ea"/>
                <a:cs typeface="+mn-cs"/>
              </a:rPr>
              <a:t>the</a:t>
            </a:r>
            <a:r>
              <a:rPr lang="pt-PT" sz="1600" dirty="0">
                <a:ea typeface="+mn-ea"/>
                <a:cs typeface="+mn-cs"/>
              </a:rPr>
              <a:t> </a:t>
            </a:r>
            <a:r>
              <a:rPr lang="pt-PT" sz="1600" dirty="0" err="1">
                <a:ea typeface="+mn-ea"/>
                <a:cs typeface="+mn-cs"/>
              </a:rPr>
              <a:t>introduction</a:t>
            </a:r>
            <a:r>
              <a:rPr lang="pt-PT" sz="1600" dirty="0">
                <a:ea typeface="+mn-ea"/>
                <a:cs typeface="+mn-cs"/>
              </a:rPr>
              <a:t> </a:t>
            </a:r>
            <a:r>
              <a:rPr lang="pt-PT" sz="1600" dirty="0" err="1">
                <a:ea typeface="+mn-ea"/>
                <a:cs typeface="+mn-cs"/>
              </a:rPr>
              <a:t>will</a:t>
            </a:r>
            <a:r>
              <a:rPr lang="pt-PT" sz="1600" dirty="0">
                <a:ea typeface="+mn-ea"/>
                <a:cs typeface="+mn-cs"/>
              </a:rPr>
              <a:t> </a:t>
            </a:r>
            <a:r>
              <a:rPr lang="pt-PT" sz="1600" dirty="0" err="1">
                <a:ea typeface="+mn-ea"/>
                <a:cs typeface="+mn-cs"/>
              </a:rPr>
              <a:t>be</a:t>
            </a:r>
            <a:r>
              <a:rPr lang="pt-PT" sz="1600" dirty="0">
                <a:ea typeface="+mn-ea"/>
                <a:cs typeface="+mn-cs"/>
              </a:rPr>
              <a:t> </a:t>
            </a:r>
            <a:r>
              <a:rPr lang="pt-PT" sz="1600" dirty="0" err="1">
                <a:ea typeface="+mn-ea"/>
                <a:cs typeface="+mn-cs"/>
              </a:rPr>
              <a:t>about</a:t>
            </a:r>
            <a:r>
              <a:rPr lang="pt-PT" sz="1600" dirty="0">
                <a:ea typeface="+mn-ea"/>
                <a:cs typeface="+mn-cs"/>
              </a:rPr>
              <a:t> </a:t>
            </a:r>
            <a:r>
              <a:rPr lang="pt-PT" sz="1600" dirty="0" err="1">
                <a:ea typeface="+mn-ea"/>
                <a:cs typeface="+mn-cs"/>
              </a:rPr>
              <a:t>one</a:t>
            </a:r>
            <a:r>
              <a:rPr lang="pt-PT" sz="1600" dirty="0">
                <a:ea typeface="+mn-ea"/>
                <a:cs typeface="+mn-cs"/>
              </a:rPr>
              <a:t> </a:t>
            </a:r>
            <a:r>
              <a:rPr lang="pt-PT" sz="1600" dirty="0" err="1">
                <a:ea typeface="+mn-ea"/>
                <a:cs typeface="+mn-cs"/>
              </a:rPr>
              <a:t>page</a:t>
            </a:r>
            <a:r>
              <a:rPr lang="pt-PT" sz="1600" dirty="0">
                <a:ea typeface="+mn-ea"/>
                <a:cs typeface="+mn-cs"/>
              </a:rPr>
              <a:t> </a:t>
            </a:r>
            <a:r>
              <a:rPr lang="pt-PT" sz="1600" dirty="0" err="1">
                <a:ea typeface="+mn-ea"/>
                <a:cs typeface="+mn-cs"/>
              </a:rPr>
              <a:t>long</a:t>
            </a:r>
            <a:r>
              <a:rPr lang="pt-PT" sz="1600" dirty="0">
                <a:ea typeface="+mn-ea"/>
                <a:cs typeface="+mn-cs"/>
              </a:rPr>
              <a:t>, </a:t>
            </a:r>
            <a:r>
              <a:rPr lang="pt-PT" sz="1600" dirty="0" err="1">
                <a:ea typeface="+mn-ea"/>
                <a:cs typeface="+mn-cs"/>
              </a:rPr>
              <a:t>establish</a:t>
            </a:r>
            <a:r>
              <a:rPr lang="pt-PT" sz="1600" dirty="0">
                <a:ea typeface="+mn-ea"/>
                <a:cs typeface="+mn-cs"/>
              </a:rPr>
              <a:t> </a:t>
            </a:r>
            <a:r>
              <a:rPr lang="pt-PT" sz="1600" dirty="0" err="1">
                <a:ea typeface="+mn-ea"/>
                <a:cs typeface="+mn-cs"/>
              </a:rPr>
              <a:t>the</a:t>
            </a:r>
            <a:r>
              <a:rPr lang="pt-PT" sz="1600" dirty="0">
                <a:ea typeface="+mn-ea"/>
                <a:cs typeface="+mn-cs"/>
              </a:rPr>
              <a:t> link </a:t>
            </a:r>
            <a:r>
              <a:rPr lang="pt-PT" sz="1600" dirty="0" err="1">
                <a:ea typeface="+mn-ea"/>
                <a:cs typeface="+mn-cs"/>
              </a:rPr>
              <a:t>with</a:t>
            </a:r>
            <a:r>
              <a:rPr lang="pt-PT" sz="1600" dirty="0">
                <a:ea typeface="+mn-ea"/>
                <a:cs typeface="+mn-cs"/>
              </a:rPr>
              <a:t> </a:t>
            </a:r>
            <a:r>
              <a:rPr lang="pt-PT" sz="1600" dirty="0" err="1">
                <a:ea typeface="+mn-ea"/>
                <a:cs typeface="+mn-cs"/>
              </a:rPr>
              <a:t>the</a:t>
            </a:r>
            <a:r>
              <a:rPr lang="pt-PT" sz="1600" dirty="0">
                <a:ea typeface="+mn-ea"/>
                <a:cs typeface="+mn-cs"/>
              </a:rPr>
              <a:t> </a:t>
            </a:r>
            <a:r>
              <a:rPr lang="pt-PT" sz="1600" dirty="0" err="1">
                <a:ea typeface="+mn-ea"/>
                <a:cs typeface="+mn-cs"/>
              </a:rPr>
              <a:t>current</a:t>
            </a:r>
            <a:r>
              <a:rPr lang="pt-PT" sz="1600" dirty="0">
                <a:ea typeface="+mn-ea"/>
                <a:cs typeface="+mn-cs"/>
              </a:rPr>
              <a:t> </a:t>
            </a:r>
            <a:r>
              <a:rPr lang="pt-PT" sz="1600" dirty="0" err="1">
                <a:ea typeface="+mn-ea"/>
                <a:cs typeface="+mn-cs"/>
              </a:rPr>
              <a:t>and</a:t>
            </a:r>
            <a:r>
              <a:rPr lang="pt-PT" sz="1600" dirty="0">
                <a:ea typeface="+mn-ea"/>
                <a:cs typeface="+mn-cs"/>
              </a:rPr>
              <a:t> </a:t>
            </a:r>
            <a:r>
              <a:rPr lang="pt-PT" sz="1600" dirty="0" err="1">
                <a:ea typeface="+mn-ea"/>
                <a:cs typeface="+mn-cs"/>
              </a:rPr>
              <a:t>relevant</a:t>
            </a:r>
            <a:r>
              <a:rPr lang="pt-PT" sz="1600" dirty="0">
                <a:ea typeface="+mn-ea"/>
                <a:cs typeface="+mn-cs"/>
              </a:rPr>
              <a:t> </a:t>
            </a:r>
            <a:r>
              <a:rPr lang="pt-PT" sz="1600" dirty="0" err="1">
                <a:ea typeface="+mn-ea"/>
                <a:cs typeface="+mn-cs"/>
              </a:rPr>
              <a:t>topic</a:t>
            </a:r>
            <a:r>
              <a:rPr lang="pt-PT" sz="1600" dirty="0">
                <a:ea typeface="+mn-ea"/>
                <a:cs typeface="+mn-cs"/>
              </a:rPr>
              <a:t> </a:t>
            </a:r>
            <a:r>
              <a:rPr lang="pt-PT" sz="1600" dirty="0" err="1">
                <a:ea typeface="+mn-ea"/>
                <a:cs typeface="+mn-cs"/>
              </a:rPr>
              <a:t>and</a:t>
            </a:r>
            <a:r>
              <a:rPr lang="pt-PT" sz="1600" dirty="0">
                <a:ea typeface="+mn-ea"/>
                <a:cs typeface="+mn-cs"/>
              </a:rPr>
              <a:t> </a:t>
            </a:r>
            <a:r>
              <a:rPr lang="pt-PT" sz="1600" dirty="0" err="1">
                <a:ea typeface="+mn-ea"/>
                <a:cs typeface="+mn-cs"/>
              </a:rPr>
              <a:t>make</a:t>
            </a:r>
            <a:r>
              <a:rPr lang="pt-PT" sz="1600" dirty="0">
                <a:ea typeface="+mn-ea"/>
                <a:cs typeface="+mn-cs"/>
              </a:rPr>
              <a:t> a </a:t>
            </a:r>
            <a:r>
              <a:rPr lang="pt-PT" sz="1600" dirty="0" err="1">
                <a:ea typeface="+mn-ea"/>
                <a:cs typeface="+mn-cs"/>
              </a:rPr>
              <a:t>reference</a:t>
            </a:r>
            <a:r>
              <a:rPr lang="pt-PT" sz="1600" dirty="0">
                <a:ea typeface="+mn-ea"/>
                <a:cs typeface="+mn-cs"/>
              </a:rPr>
              <a:t> to </a:t>
            </a:r>
            <a:r>
              <a:rPr lang="pt-PT" sz="1600" dirty="0" err="1">
                <a:ea typeface="+mn-ea"/>
                <a:cs typeface="+mn-cs"/>
              </a:rPr>
              <a:t>the</a:t>
            </a:r>
            <a:r>
              <a:rPr lang="pt-PT" sz="1600" dirty="0">
                <a:ea typeface="+mn-ea"/>
                <a:cs typeface="+mn-cs"/>
              </a:rPr>
              <a:t> </a:t>
            </a:r>
            <a:r>
              <a:rPr lang="pt-PT" sz="1600" dirty="0" err="1">
                <a:ea typeface="+mn-ea"/>
                <a:cs typeface="+mn-cs"/>
              </a:rPr>
              <a:t>Course</a:t>
            </a:r>
            <a:r>
              <a:rPr lang="pt-PT" sz="1600" dirty="0">
                <a:ea typeface="+mn-ea"/>
                <a:cs typeface="+mn-cs"/>
              </a:rPr>
              <a:t> </a:t>
            </a:r>
            <a:r>
              <a:rPr lang="pt-PT" sz="1600" dirty="0" err="1">
                <a:ea typeface="+mn-ea"/>
                <a:cs typeface="+mn-cs"/>
              </a:rPr>
              <a:t>Unit</a:t>
            </a:r>
            <a:r>
              <a:rPr lang="pt-PT" sz="1600" dirty="0">
                <a:ea typeface="+mn-ea"/>
                <a:cs typeface="+mn-cs"/>
              </a:rPr>
              <a:t>.</a:t>
            </a:r>
          </a:p>
          <a:p>
            <a:pPr>
              <a:lnSpc>
                <a:spcPct val="150000"/>
              </a:lnSpc>
            </a:pPr>
            <a:endParaRPr lang="pt-PT" sz="2000" b="1" dirty="0">
              <a:solidFill>
                <a:srgbClr val="0070C0"/>
              </a:solidFill>
            </a:endParaRPr>
          </a:p>
          <a:p>
            <a:pPr>
              <a:lnSpc>
                <a:spcPct val="150000"/>
              </a:lnSpc>
            </a:pPr>
            <a:endParaRPr lang="pt-PT" sz="2000" b="1" dirty="0">
              <a:solidFill>
                <a:srgbClr val="0070C0"/>
              </a:solidFill>
            </a:endParaRPr>
          </a:p>
        </p:txBody>
      </p:sp>
      <p:sp>
        <p:nvSpPr>
          <p:cNvPr id="5" name="Slide Number Placeholder 3">
            <a:extLst>
              <a:ext uri="{FF2B5EF4-FFF2-40B4-BE49-F238E27FC236}">
                <a16:creationId xmlns:a16="http://schemas.microsoft.com/office/drawing/2014/main" id="{B715216E-8B2D-7148-8093-AACAE832E09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11</a:t>
            </a:fld>
            <a:endParaRPr lang="en-PT" dirty="0"/>
          </a:p>
        </p:txBody>
      </p:sp>
    </p:spTree>
    <p:extLst>
      <p:ext uri="{BB962C8B-B14F-4D97-AF65-F5344CB8AC3E}">
        <p14:creationId xmlns:p14="http://schemas.microsoft.com/office/powerpoint/2010/main" val="5650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1.3 </a:t>
            </a:r>
            <a:r>
              <a:rPr lang="pt-PT" sz="3600" b="1" kern="1200" dirty="0" err="1">
                <a:solidFill>
                  <a:srgbClr val="C00000"/>
                </a:solidFill>
                <a:latin typeface="Arial" panose="020B0604020202020204" pitchFamily="34" charset="0"/>
                <a:ea typeface="+mn-ea"/>
                <a:cs typeface="+mn-cs"/>
              </a:rPr>
              <a:t>Sections</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of</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the</a:t>
            </a:r>
            <a:r>
              <a:rPr lang="pt-PT" sz="3600" b="1" kern="1200" dirty="0">
                <a:solidFill>
                  <a:srgbClr val="C00000"/>
                </a:solidFill>
                <a:latin typeface="Arial" panose="020B0604020202020204" pitchFamily="34" charset="0"/>
                <a:ea typeface="+mn-ea"/>
                <a:cs typeface="+mn-cs"/>
              </a:rPr>
              <a:t> report (3)</a:t>
            </a: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pPr>
              <a:lnSpc>
                <a:spcPct val="150000"/>
              </a:lnSpc>
            </a:pPr>
            <a:endParaRPr lang="pt-PT" sz="2000" b="1" dirty="0">
              <a:solidFill>
                <a:srgbClr val="0070C0"/>
              </a:solidFill>
            </a:endParaRPr>
          </a:p>
          <a:p>
            <a:pPr marL="0" indent="0">
              <a:lnSpc>
                <a:spcPct val="150000"/>
              </a:lnSpc>
              <a:buNone/>
            </a:pPr>
            <a:r>
              <a:rPr lang="pt-PT" sz="2000" b="1" dirty="0" err="1">
                <a:solidFill>
                  <a:srgbClr val="C00000"/>
                </a:solidFill>
              </a:rPr>
              <a:t>Company</a:t>
            </a:r>
            <a:r>
              <a:rPr lang="pt-PT" sz="2000" b="1" dirty="0">
                <a:solidFill>
                  <a:srgbClr val="C00000"/>
                </a:solidFill>
              </a:rPr>
              <a:t> </a:t>
            </a:r>
            <a:r>
              <a:rPr lang="pt-PT" sz="2000" b="1" dirty="0" err="1">
                <a:solidFill>
                  <a:srgbClr val="C00000"/>
                </a:solidFill>
              </a:rPr>
              <a:t>Presentation</a:t>
            </a:r>
            <a:endParaRPr lang="pt-PT" sz="2000" b="1" dirty="0">
              <a:solidFill>
                <a:srgbClr val="C00000"/>
              </a:solidFill>
            </a:endParaRPr>
          </a:p>
          <a:p>
            <a:pPr lvl="1">
              <a:lnSpc>
                <a:spcPct val="150000"/>
              </a:lnSpc>
            </a:pPr>
            <a:r>
              <a:rPr lang="pt-PT" sz="1800" dirty="0" err="1"/>
              <a:t>History</a:t>
            </a:r>
            <a:r>
              <a:rPr lang="pt-PT" sz="1800" dirty="0"/>
              <a:t>;</a:t>
            </a:r>
          </a:p>
          <a:p>
            <a:pPr lvl="1">
              <a:lnSpc>
                <a:spcPct val="150000"/>
              </a:lnSpc>
            </a:pPr>
            <a:r>
              <a:rPr lang="pt-PT" sz="1800" dirty="0" err="1"/>
              <a:t>Products</a:t>
            </a:r>
            <a:r>
              <a:rPr lang="pt-PT" sz="1800" dirty="0"/>
              <a:t>;</a:t>
            </a:r>
          </a:p>
          <a:p>
            <a:pPr lvl="1">
              <a:lnSpc>
                <a:spcPct val="150000"/>
              </a:lnSpc>
            </a:pPr>
            <a:r>
              <a:rPr lang="pt-PT" sz="1800" dirty="0" err="1"/>
              <a:t>Markets</a:t>
            </a:r>
            <a:r>
              <a:rPr lang="pt-PT" sz="1800" dirty="0"/>
              <a:t>;</a:t>
            </a:r>
          </a:p>
          <a:p>
            <a:pPr lvl="1">
              <a:lnSpc>
                <a:spcPct val="150000"/>
              </a:lnSpc>
            </a:pPr>
            <a:r>
              <a:rPr lang="pt-PT" sz="1800" dirty="0" err="1"/>
              <a:t>Size</a:t>
            </a:r>
            <a:r>
              <a:rPr lang="pt-PT" sz="1800" dirty="0"/>
              <a:t>;</a:t>
            </a:r>
          </a:p>
          <a:p>
            <a:pPr lvl="1">
              <a:lnSpc>
                <a:spcPct val="150000"/>
              </a:lnSpc>
            </a:pPr>
            <a:r>
              <a:rPr lang="pt-PT" sz="1800" dirty="0"/>
              <a:t>Etc.</a:t>
            </a:r>
          </a:p>
          <a:p>
            <a:pPr>
              <a:lnSpc>
                <a:spcPct val="150000"/>
              </a:lnSpc>
            </a:pPr>
            <a:endParaRPr lang="pt-PT" sz="2000" b="1" dirty="0">
              <a:solidFill>
                <a:srgbClr val="0070C0"/>
              </a:solidFill>
            </a:endParaRPr>
          </a:p>
          <a:p>
            <a:pPr>
              <a:lnSpc>
                <a:spcPct val="150000"/>
              </a:lnSpc>
            </a:pPr>
            <a:endParaRPr lang="pt-PT" sz="2000" b="1" dirty="0">
              <a:solidFill>
                <a:srgbClr val="0070C0"/>
              </a:solidFill>
            </a:endParaRPr>
          </a:p>
        </p:txBody>
      </p:sp>
      <p:sp>
        <p:nvSpPr>
          <p:cNvPr id="5" name="Slide Number Placeholder 3">
            <a:extLst>
              <a:ext uri="{FF2B5EF4-FFF2-40B4-BE49-F238E27FC236}">
                <a16:creationId xmlns:a16="http://schemas.microsoft.com/office/drawing/2014/main" id="{9A2255AC-5ADF-DE4B-9919-AF39116A6D2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12</a:t>
            </a:fld>
            <a:endParaRPr lang="en-PT" dirty="0"/>
          </a:p>
        </p:txBody>
      </p:sp>
    </p:spTree>
    <p:extLst>
      <p:ext uri="{BB962C8B-B14F-4D97-AF65-F5344CB8AC3E}">
        <p14:creationId xmlns:p14="http://schemas.microsoft.com/office/powerpoint/2010/main" val="49599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1.3 </a:t>
            </a:r>
            <a:r>
              <a:rPr lang="pt-PT" sz="3600" b="1" kern="1200" dirty="0" err="1">
                <a:solidFill>
                  <a:srgbClr val="C00000"/>
                </a:solidFill>
                <a:latin typeface="Arial" panose="020B0604020202020204" pitchFamily="34" charset="0"/>
                <a:ea typeface="+mn-ea"/>
                <a:cs typeface="+mn-cs"/>
              </a:rPr>
              <a:t>Sections</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of</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the</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report</a:t>
            </a:r>
            <a:endParaRPr lang="pt-PT" sz="3600" b="1" kern="1200" dirty="0">
              <a:solidFill>
                <a:srgbClr val="C00000"/>
              </a:solidFill>
              <a:latin typeface="Arial" panose="020B0604020202020204" pitchFamily="34" charset="0"/>
              <a:ea typeface="+mn-ea"/>
              <a:cs typeface="+mn-cs"/>
            </a:endParaRP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pPr marL="0" indent="0">
              <a:lnSpc>
                <a:spcPct val="150000"/>
              </a:lnSpc>
              <a:buNone/>
            </a:pPr>
            <a:r>
              <a:rPr lang="en-GB" sz="2000" b="1" dirty="0">
                <a:solidFill>
                  <a:srgbClr val="C00000"/>
                </a:solidFill>
              </a:rPr>
              <a:t>Development</a:t>
            </a:r>
          </a:p>
          <a:p>
            <a:pPr lvl="1">
              <a:lnSpc>
                <a:spcPct val="150000"/>
              </a:lnSpc>
            </a:pPr>
            <a:r>
              <a:rPr lang="en-GB" sz="1800" dirty="0"/>
              <a:t>Answering assignment Questions;</a:t>
            </a:r>
          </a:p>
          <a:p>
            <a:pPr lvl="1">
              <a:lnSpc>
                <a:spcPct val="150000"/>
              </a:lnSpc>
            </a:pPr>
            <a:r>
              <a:rPr lang="en-GB" sz="1800" dirty="0"/>
              <a:t>It should be presented and related the theoretical body and the empirical material (</a:t>
            </a:r>
            <a:r>
              <a:rPr lang="en-GB" sz="1800" b="1" dirty="0">
                <a:solidFill>
                  <a:srgbClr val="C00000"/>
                </a:solidFill>
              </a:rPr>
              <a:t>but they should not have a first part with all the material and another with information about the company, but rather a constant integration of the two</a:t>
            </a:r>
            <a:r>
              <a:rPr lang="en-GB" sz="1800" dirty="0"/>
              <a:t>);</a:t>
            </a:r>
          </a:p>
          <a:p>
            <a:pPr lvl="1">
              <a:lnSpc>
                <a:spcPct val="150000"/>
              </a:lnSpc>
            </a:pPr>
            <a:r>
              <a:rPr lang="en-GB" sz="1800" dirty="0"/>
              <a:t>The importance of framing and relating to the company should not be forgotten (Link between parts of the development section);</a:t>
            </a:r>
          </a:p>
          <a:p>
            <a:pPr lvl="1">
              <a:lnSpc>
                <a:spcPct val="150000"/>
              </a:lnSpc>
            </a:pPr>
            <a:r>
              <a:rPr lang="en-GB" sz="1800" dirty="0">
                <a:solidFill>
                  <a:srgbClr val="C00000"/>
                </a:solidFill>
              </a:rPr>
              <a:t>The implementation of development does not imply that there is a section called "Development".</a:t>
            </a:r>
          </a:p>
        </p:txBody>
      </p:sp>
      <p:sp>
        <p:nvSpPr>
          <p:cNvPr id="5" name="Slide Number Placeholder 3">
            <a:extLst>
              <a:ext uri="{FF2B5EF4-FFF2-40B4-BE49-F238E27FC236}">
                <a16:creationId xmlns:a16="http://schemas.microsoft.com/office/drawing/2014/main" id="{9B29C73B-CC5E-EA48-9266-F46C029192C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13</a:t>
            </a:fld>
            <a:endParaRPr lang="en-PT" dirty="0"/>
          </a:p>
        </p:txBody>
      </p:sp>
    </p:spTree>
    <p:extLst>
      <p:ext uri="{BB962C8B-B14F-4D97-AF65-F5344CB8AC3E}">
        <p14:creationId xmlns:p14="http://schemas.microsoft.com/office/powerpoint/2010/main" val="138753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1.3 </a:t>
            </a:r>
            <a:r>
              <a:rPr lang="pt-PT" sz="3600" b="1" kern="1200" dirty="0" err="1">
                <a:solidFill>
                  <a:srgbClr val="C00000"/>
                </a:solidFill>
                <a:latin typeface="Arial" panose="020B0604020202020204" pitchFamily="34" charset="0"/>
                <a:ea typeface="+mn-ea"/>
                <a:cs typeface="+mn-cs"/>
              </a:rPr>
              <a:t>Sections</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of</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the</a:t>
            </a:r>
            <a:r>
              <a:rPr lang="pt-PT" sz="3600" b="1" kern="1200" dirty="0">
                <a:solidFill>
                  <a:srgbClr val="C00000"/>
                </a:solidFill>
                <a:latin typeface="Arial" panose="020B0604020202020204" pitchFamily="34" charset="0"/>
                <a:ea typeface="+mn-ea"/>
                <a:cs typeface="+mn-cs"/>
              </a:rPr>
              <a:t> report (5)</a:t>
            </a: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pPr>
              <a:lnSpc>
                <a:spcPct val="150000"/>
              </a:lnSpc>
            </a:pPr>
            <a:endParaRPr lang="pt-PT" sz="2000" b="1" dirty="0">
              <a:solidFill>
                <a:srgbClr val="0070C0"/>
              </a:solidFill>
            </a:endParaRPr>
          </a:p>
          <a:p>
            <a:pPr marL="0" indent="0">
              <a:lnSpc>
                <a:spcPct val="150000"/>
              </a:lnSpc>
              <a:buNone/>
            </a:pPr>
            <a:r>
              <a:rPr lang="pt-PT" sz="2000" b="1" dirty="0" err="1">
                <a:solidFill>
                  <a:srgbClr val="C00000"/>
                </a:solidFill>
              </a:rPr>
              <a:t>Conclusion</a:t>
            </a:r>
            <a:endParaRPr lang="pt-PT" sz="2000" b="1" dirty="0">
              <a:solidFill>
                <a:srgbClr val="C00000"/>
              </a:solidFill>
            </a:endParaRPr>
          </a:p>
          <a:p>
            <a:pPr lvl="1">
              <a:lnSpc>
                <a:spcPct val="150000"/>
              </a:lnSpc>
            </a:pPr>
            <a:r>
              <a:rPr lang="pt-PT" sz="1800" dirty="0" err="1"/>
              <a:t>Synthesis</a:t>
            </a:r>
            <a:r>
              <a:rPr lang="pt-PT" sz="1800" dirty="0"/>
              <a:t> </a:t>
            </a:r>
            <a:r>
              <a:rPr lang="pt-PT" sz="1800" dirty="0" err="1"/>
              <a:t>of</a:t>
            </a:r>
            <a:r>
              <a:rPr lang="pt-PT" sz="1800" dirty="0"/>
              <a:t> </a:t>
            </a:r>
            <a:r>
              <a:rPr lang="pt-PT" sz="1800" dirty="0" err="1"/>
              <a:t>the</a:t>
            </a:r>
            <a:r>
              <a:rPr lang="pt-PT" sz="1800" dirty="0"/>
              <a:t> </a:t>
            </a:r>
            <a:r>
              <a:rPr lang="pt-PT" sz="1800" dirty="0" err="1"/>
              <a:t>key</a:t>
            </a:r>
            <a:r>
              <a:rPr lang="pt-PT" sz="1800" dirty="0"/>
              <a:t> </a:t>
            </a:r>
            <a:r>
              <a:rPr lang="pt-PT" sz="1800" dirty="0" err="1"/>
              <a:t>ideas</a:t>
            </a:r>
            <a:r>
              <a:rPr lang="pt-PT" sz="1800" dirty="0"/>
              <a:t> </a:t>
            </a:r>
            <a:r>
              <a:rPr lang="pt-PT" sz="1800" dirty="0" err="1"/>
              <a:t>already</a:t>
            </a:r>
            <a:r>
              <a:rPr lang="pt-PT" sz="1800" dirty="0"/>
              <a:t> </a:t>
            </a:r>
            <a:r>
              <a:rPr lang="pt-PT" sz="1800" dirty="0" err="1"/>
              <a:t>explained</a:t>
            </a:r>
            <a:r>
              <a:rPr lang="pt-PT" sz="1800" dirty="0"/>
              <a:t>;</a:t>
            </a:r>
          </a:p>
          <a:p>
            <a:pPr lvl="1">
              <a:lnSpc>
                <a:spcPct val="150000"/>
              </a:lnSpc>
            </a:pPr>
            <a:r>
              <a:rPr lang="pt-PT" sz="1800" dirty="0" err="1"/>
              <a:t>Warning</a:t>
            </a:r>
            <a:r>
              <a:rPr lang="pt-PT" sz="1800" dirty="0"/>
              <a:t>: do </a:t>
            </a:r>
            <a:r>
              <a:rPr lang="pt-PT" sz="1800" dirty="0" err="1"/>
              <a:t>not</a:t>
            </a:r>
            <a:r>
              <a:rPr lang="pt-PT" sz="1800" dirty="0"/>
              <a:t> </a:t>
            </a:r>
            <a:r>
              <a:rPr lang="pt-PT" sz="1800" dirty="0" err="1"/>
              <a:t>include</a:t>
            </a:r>
            <a:r>
              <a:rPr lang="pt-PT" sz="1800" dirty="0"/>
              <a:t> </a:t>
            </a:r>
            <a:r>
              <a:rPr lang="pt-PT" sz="1800" dirty="0" err="1"/>
              <a:t>new</a:t>
            </a:r>
            <a:r>
              <a:rPr lang="pt-PT" sz="1800" dirty="0"/>
              <a:t> </a:t>
            </a:r>
            <a:r>
              <a:rPr lang="pt-PT" sz="1800" dirty="0" err="1"/>
              <a:t>ideas</a:t>
            </a:r>
            <a:r>
              <a:rPr lang="pt-PT" sz="1800" dirty="0"/>
              <a:t>!</a:t>
            </a:r>
          </a:p>
          <a:p>
            <a:pPr lvl="1">
              <a:lnSpc>
                <a:spcPct val="150000"/>
              </a:lnSpc>
            </a:pPr>
            <a:r>
              <a:rPr lang="pt-PT" sz="1800" dirty="0" err="1"/>
              <a:t>Highlight</a:t>
            </a:r>
            <a:r>
              <a:rPr lang="pt-PT" sz="1800" dirty="0"/>
              <a:t> </a:t>
            </a:r>
            <a:r>
              <a:rPr lang="pt-PT" sz="1800" dirty="0" err="1"/>
              <a:t>the</a:t>
            </a:r>
            <a:r>
              <a:rPr lang="pt-PT" sz="1800" dirty="0"/>
              <a:t> </a:t>
            </a:r>
            <a:r>
              <a:rPr lang="pt-PT" sz="1800" dirty="0" err="1"/>
              <a:t>contribution</a:t>
            </a:r>
            <a:r>
              <a:rPr lang="pt-PT" sz="1800" dirty="0"/>
              <a:t> </a:t>
            </a:r>
            <a:r>
              <a:rPr lang="pt-PT" sz="1800" dirty="0" err="1"/>
              <a:t>of</a:t>
            </a:r>
            <a:r>
              <a:rPr lang="pt-PT" sz="1800" dirty="0"/>
              <a:t> </a:t>
            </a:r>
            <a:r>
              <a:rPr lang="pt-PT" sz="1800" dirty="0" err="1"/>
              <a:t>the</a:t>
            </a:r>
            <a:r>
              <a:rPr lang="pt-PT" sz="1800" dirty="0"/>
              <a:t> </a:t>
            </a:r>
            <a:r>
              <a:rPr lang="pt-PT" sz="1800" dirty="0" err="1"/>
              <a:t>work</a:t>
            </a:r>
            <a:r>
              <a:rPr lang="pt-PT" sz="1800" dirty="0"/>
              <a:t> to </a:t>
            </a:r>
            <a:r>
              <a:rPr lang="pt-PT" sz="1800" dirty="0" err="1"/>
              <a:t>the</a:t>
            </a:r>
            <a:r>
              <a:rPr lang="pt-PT" sz="1800" dirty="0"/>
              <a:t> </a:t>
            </a:r>
            <a:r>
              <a:rPr lang="pt-PT" sz="1800" dirty="0" err="1"/>
              <a:t>knowledge</a:t>
            </a:r>
            <a:r>
              <a:rPr lang="pt-PT" sz="1800" dirty="0"/>
              <a:t> </a:t>
            </a:r>
            <a:r>
              <a:rPr lang="pt-PT" sz="1800" dirty="0" err="1"/>
              <a:t>on</a:t>
            </a:r>
            <a:r>
              <a:rPr lang="pt-PT" sz="1800" dirty="0"/>
              <a:t> </a:t>
            </a:r>
            <a:r>
              <a:rPr lang="pt-PT" sz="1800" dirty="0" err="1"/>
              <a:t>the</a:t>
            </a:r>
            <a:r>
              <a:rPr lang="pt-PT" sz="1800" dirty="0"/>
              <a:t> </a:t>
            </a:r>
            <a:r>
              <a:rPr lang="pt-PT" sz="1800" dirty="0" err="1"/>
              <a:t>subject</a:t>
            </a:r>
            <a:r>
              <a:rPr lang="pt-PT" sz="1800" dirty="0"/>
              <a:t>.</a:t>
            </a:r>
          </a:p>
        </p:txBody>
      </p:sp>
      <p:sp>
        <p:nvSpPr>
          <p:cNvPr id="5" name="Slide Number Placeholder 3">
            <a:extLst>
              <a:ext uri="{FF2B5EF4-FFF2-40B4-BE49-F238E27FC236}">
                <a16:creationId xmlns:a16="http://schemas.microsoft.com/office/drawing/2014/main" id="{225A7629-B649-DE48-843A-1DCEFB95A6D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14</a:t>
            </a:fld>
            <a:endParaRPr lang="en-PT" dirty="0"/>
          </a:p>
        </p:txBody>
      </p:sp>
    </p:spTree>
    <p:extLst>
      <p:ext uri="{BB962C8B-B14F-4D97-AF65-F5344CB8AC3E}">
        <p14:creationId xmlns:p14="http://schemas.microsoft.com/office/powerpoint/2010/main" val="277359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1.3 </a:t>
            </a:r>
            <a:r>
              <a:rPr lang="pt-PT" sz="3600" b="1" kern="1200" dirty="0" err="1">
                <a:solidFill>
                  <a:srgbClr val="C00000"/>
                </a:solidFill>
                <a:latin typeface="Arial" panose="020B0604020202020204" pitchFamily="34" charset="0"/>
                <a:ea typeface="+mn-ea"/>
                <a:cs typeface="+mn-cs"/>
              </a:rPr>
              <a:t>Sections</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of</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the</a:t>
            </a:r>
            <a:r>
              <a:rPr lang="pt-PT" sz="3600" b="1" kern="1200" dirty="0">
                <a:solidFill>
                  <a:srgbClr val="C00000"/>
                </a:solidFill>
                <a:latin typeface="Arial" panose="020B0604020202020204" pitchFamily="34" charset="0"/>
                <a:ea typeface="+mn-ea"/>
                <a:cs typeface="+mn-cs"/>
              </a:rPr>
              <a:t> report (6)</a:t>
            </a: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endParaRPr lang="pt-PT" sz="2000" b="1" dirty="0">
              <a:solidFill>
                <a:srgbClr val="0070C0"/>
              </a:solidFill>
            </a:endParaRPr>
          </a:p>
          <a:p>
            <a:pPr marL="0" indent="0">
              <a:buNone/>
            </a:pPr>
            <a:r>
              <a:rPr lang="pt-PT" sz="2000" b="1" dirty="0" err="1">
                <a:solidFill>
                  <a:srgbClr val="C00000"/>
                </a:solidFill>
              </a:rPr>
              <a:t>Bibliography</a:t>
            </a:r>
            <a:r>
              <a:rPr lang="pt-PT" sz="2000" b="1" dirty="0">
                <a:solidFill>
                  <a:srgbClr val="C00000"/>
                </a:solidFill>
              </a:rPr>
              <a:t> e </a:t>
            </a:r>
            <a:r>
              <a:rPr lang="pt-PT" sz="2000" b="1" dirty="0" err="1">
                <a:solidFill>
                  <a:srgbClr val="C00000"/>
                </a:solidFill>
              </a:rPr>
              <a:t>Webgraphy</a:t>
            </a:r>
            <a:endParaRPr lang="pt-PT" sz="1800" dirty="0"/>
          </a:p>
          <a:p>
            <a:pPr lvl="1">
              <a:lnSpc>
                <a:spcPct val="150000"/>
              </a:lnSpc>
            </a:pPr>
            <a:r>
              <a:rPr lang="pt-PT" sz="1800" dirty="0" err="1"/>
              <a:t>With</a:t>
            </a:r>
            <a:r>
              <a:rPr lang="pt-PT" sz="1800" dirty="0"/>
              <a:t> </a:t>
            </a:r>
            <a:r>
              <a:rPr lang="pt-PT" sz="1800" dirty="0" err="1"/>
              <a:t>proper</a:t>
            </a:r>
            <a:r>
              <a:rPr lang="pt-PT" sz="1800" dirty="0"/>
              <a:t> </a:t>
            </a:r>
            <a:r>
              <a:rPr lang="pt-PT" sz="1800" dirty="0" err="1"/>
              <a:t>criteria</a:t>
            </a:r>
            <a:r>
              <a:rPr lang="pt-PT" sz="1800" dirty="0"/>
              <a:t>!</a:t>
            </a:r>
          </a:p>
          <a:p>
            <a:pPr lvl="1">
              <a:lnSpc>
                <a:spcPct val="150000"/>
              </a:lnSpc>
            </a:pPr>
            <a:r>
              <a:rPr lang="pt-PT" sz="1800" dirty="0"/>
              <a:t>Do </a:t>
            </a:r>
            <a:r>
              <a:rPr lang="pt-PT" sz="1800" dirty="0" err="1"/>
              <a:t>not</a:t>
            </a:r>
            <a:r>
              <a:rPr lang="pt-PT" sz="1800" dirty="0"/>
              <a:t> cite </a:t>
            </a:r>
            <a:r>
              <a:rPr lang="pt-PT" sz="1800" dirty="0" err="1"/>
              <a:t>wikipedia</a:t>
            </a:r>
            <a:r>
              <a:rPr lang="pt-PT" sz="1800" dirty="0"/>
              <a:t>, blogs, </a:t>
            </a:r>
            <a:r>
              <a:rPr lang="pt-PT" sz="1800" dirty="0" err="1"/>
              <a:t>and</a:t>
            </a:r>
            <a:r>
              <a:rPr lang="pt-PT" sz="1800" dirty="0"/>
              <a:t> </a:t>
            </a:r>
            <a:r>
              <a:rPr lang="pt-PT" sz="1800" dirty="0" err="1"/>
              <a:t>other</a:t>
            </a:r>
            <a:r>
              <a:rPr lang="pt-PT" sz="1800" dirty="0"/>
              <a:t> </a:t>
            </a:r>
            <a:r>
              <a:rPr lang="pt-PT" sz="1800" dirty="0" err="1"/>
              <a:t>sources</a:t>
            </a:r>
            <a:r>
              <a:rPr lang="pt-PT" sz="1800" dirty="0"/>
              <a:t> </a:t>
            </a:r>
            <a:r>
              <a:rPr lang="pt-PT" sz="1800" dirty="0" err="1"/>
              <a:t>of</a:t>
            </a:r>
            <a:r>
              <a:rPr lang="pt-PT" sz="1800" dirty="0"/>
              <a:t> similar </a:t>
            </a:r>
            <a:r>
              <a:rPr lang="pt-PT" sz="1800" dirty="0" err="1"/>
              <a:t>characteristics</a:t>
            </a:r>
            <a:r>
              <a:rPr lang="pt-PT" sz="1800" dirty="0"/>
              <a:t>(</a:t>
            </a:r>
            <a:r>
              <a:rPr lang="pt-PT" sz="1800" dirty="0" err="1"/>
              <a:t>only</a:t>
            </a:r>
            <a:r>
              <a:rPr lang="pt-PT" sz="1800" dirty="0"/>
              <a:t> in </a:t>
            </a:r>
            <a:r>
              <a:rPr lang="pt-PT" sz="1800" dirty="0" err="1"/>
              <a:t>very</a:t>
            </a:r>
            <a:r>
              <a:rPr lang="pt-PT" sz="1800" dirty="0"/>
              <a:t> </a:t>
            </a:r>
            <a:r>
              <a:rPr lang="pt-PT" sz="1800" dirty="0" err="1"/>
              <a:t>exceptional</a:t>
            </a:r>
            <a:r>
              <a:rPr lang="pt-PT" sz="1800" dirty="0"/>
              <a:t> </a:t>
            </a:r>
            <a:r>
              <a:rPr lang="pt-PT" sz="1800" dirty="0" err="1"/>
              <a:t>situations</a:t>
            </a:r>
            <a:r>
              <a:rPr lang="pt-PT" sz="1800" dirty="0"/>
              <a:t>).</a:t>
            </a:r>
          </a:p>
        </p:txBody>
      </p:sp>
      <p:sp>
        <p:nvSpPr>
          <p:cNvPr id="5" name="Slide Number Placeholder 3">
            <a:extLst>
              <a:ext uri="{FF2B5EF4-FFF2-40B4-BE49-F238E27FC236}">
                <a16:creationId xmlns:a16="http://schemas.microsoft.com/office/drawing/2014/main" id="{E99C5446-5E2F-CF44-B11B-A4C96F48175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15</a:t>
            </a:fld>
            <a:endParaRPr lang="en-PT" dirty="0"/>
          </a:p>
        </p:txBody>
      </p:sp>
    </p:spTree>
    <p:extLst>
      <p:ext uri="{BB962C8B-B14F-4D97-AF65-F5344CB8AC3E}">
        <p14:creationId xmlns:p14="http://schemas.microsoft.com/office/powerpoint/2010/main" val="255815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err="1">
                <a:solidFill>
                  <a:srgbClr val="C00000"/>
                </a:solidFill>
                <a:latin typeface="Arial" panose="020B0604020202020204" pitchFamily="34" charset="0"/>
                <a:ea typeface="+mn-ea"/>
                <a:cs typeface="+mn-cs"/>
              </a:rPr>
              <a:t>Advice</a:t>
            </a:r>
            <a:r>
              <a:rPr lang="pt-PT" sz="3600" b="1" kern="1200" dirty="0">
                <a:solidFill>
                  <a:srgbClr val="C00000"/>
                </a:solidFill>
                <a:latin typeface="Arial" panose="020B0604020202020204" pitchFamily="34" charset="0"/>
                <a:ea typeface="+mn-ea"/>
                <a:cs typeface="+mn-cs"/>
              </a:rPr>
              <a:t> (1)</a:t>
            </a: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endParaRPr lang="pt-PT" sz="2000" b="1" dirty="0">
              <a:solidFill>
                <a:srgbClr val="0070C0"/>
              </a:solidFill>
            </a:endParaRPr>
          </a:p>
          <a:p>
            <a:pPr marL="0" indent="0">
              <a:buNone/>
            </a:pPr>
            <a:r>
              <a:rPr lang="pt-PT" sz="2000" b="1" dirty="0" err="1">
                <a:solidFill>
                  <a:srgbClr val="C00000"/>
                </a:solidFill>
              </a:rPr>
              <a:t>Being</a:t>
            </a:r>
            <a:r>
              <a:rPr lang="pt-PT" sz="2000" b="1" dirty="0">
                <a:solidFill>
                  <a:srgbClr val="C00000"/>
                </a:solidFill>
              </a:rPr>
              <a:t> </a:t>
            </a:r>
            <a:r>
              <a:rPr lang="pt-PT" sz="2000" b="1" dirty="0" err="1">
                <a:solidFill>
                  <a:srgbClr val="C00000"/>
                </a:solidFill>
              </a:rPr>
              <a:t>aware</a:t>
            </a:r>
            <a:r>
              <a:rPr lang="pt-PT" sz="2000" b="1" dirty="0">
                <a:solidFill>
                  <a:srgbClr val="C00000"/>
                </a:solidFill>
              </a:rPr>
              <a:t> </a:t>
            </a:r>
            <a:r>
              <a:rPr lang="pt-PT" sz="2000" b="1" dirty="0" err="1">
                <a:solidFill>
                  <a:srgbClr val="C00000"/>
                </a:solidFill>
              </a:rPr>
              <a:t>of</a:t>
            </a:r>
            <a:r>
              <a:rPr lang="pt-PT" sz="2000" b="1" dirty="0">
                <a:solidFill>
                  <a:srgbClr val="C00000"/>
                </a:solidFill>
              </a:rPr>
              <a:t> </a:t>
            </a:r>
            <a:r>
              <a:rPr lang="pt-PT" sz="2000" b="1" dirty="0" err="1">
                <a:solidFill>
                  <a:srgbClr val="C00000"/>
                </a:solidFill>
              </a:rPr>
              <a:t>the</a:t>
            </a:r>
            <a:r>
              <a:rPr lang="pt-PT" sz="2000" b="1" dirty="0">
                <a:solidFill>
                  <a:srgbClr val="C00000"/>
                </a:solidFill>
              </a:rPr>
              <a:t> </a:t>
            </a:r>
            <a:r>
              <a:rPr lang="pt-PT" sz="2000" b="1" dirty="0" err="1">
                <a:solidFill>
                  <a:srgbClr val="C00000"/>
                </a:solidFill>
              </a:rPr>
              <a:t>subjects</a:t>
            </a:r>
            <a:r>
              <a:rPr lang="pt-PT" sz="2000" b="1" dirty="0">
                <a:solidFill>
                  <a:srgbClr val="C00000"/>
                </a:solidFill>
              </a:rPr>
              <a:t> </a:t>
            </a:r>
            <a:r>
              <a:rPr lang="pt-PT" sz="2000" dirty="0" err="1"/>
              <a:t>keeping</a:t>
            </a:r>
            <a:r>
              <a:rPr lang="pt-PT" sz="2000" dirty="0"/>
              <a:t> </a:t>
            </a:r>
            <a:r>
              <a:rPr lang="pt-PT" sz="2000" dirty="0" err="1"/>
              <a:t>up</a:t>
            </a:r>
            <a:r>
              <a:rPr lang="pt-PT" sz="2000" dirty="0"/>
              <a:t> </a:t>
            </a:r>
            <a:r>
              <a:rPr lang="pt-PT" sz="2000" dirty="0" err="1"/>
              <a:t>with</a:t>
            </a:r>
            <a:r>
              <a:rPr lang="pt-PT" sz="2000" dirty="0"/>
              <a:t> </a:t>
            </a:r>
            <a:r>
              <a:rPr lang="pt-PT" sz="2000" dirty="0" err="1"/>
              <a:t>the</a:t>
            </a:r>
            <a:r>
              <a:rPr lang="pt-PT" sz="2000" dirty="0"/>
              <a:t> </a:t>
            </a:r>
            <a:r>
              <a:rPr lang="pt-PT" sz="2000" dirty="0" err="1"/>
              <a:t>theoretical</a:t>
            </a:r>
            <a:r>
              <a:rPr lang="pt-PT" sz="2000" dirty="0"/>
              <a:t> classes;</a:t>
            </a:r>
          </a:p>
          <a:p>
            <a:endParaRPr lang="pt-PT" sz="2000" dirty="0"/>
          </a:p>
          <a:p>
            <a:pPr marL="0" indent="0">
              <a:buNone/>
            </a:pPr>
            <a:r>
              <a:rPr lang="pt-PT" sz="2000" dirty="0" err="1"/>
              <a:t>Identify</a:t>
            </a:r>
            <a:r>
              <a:rPr lang="pt-PT" sz="2000" dirty="0"/>
              <a:t> </a:t>
            </a:r>
            <a:r>
              <a:rPr lang="pt-PT" sz="2000" dirty="0" err="1"/>
              <a:t>the</a:t>
            </a:r>
            <a:r>
              <a:rPr lang="pt-PT" sz="2000" dirty="0"/>
              <a:t> </a:t>
            </a:r>
            <a:r>
              <a:rPr lang="pt-PT" sz="2000" dirty="0" err="1"/>
              <a:t>relevant</a:t>
            </a:r>
            <a:r>
              <a:rPr lang="pt-PT" sz="2000" dirty="0"/>
              <a:t> </a:t>
            </a:r>
            <a:r>
              <a:rPr lang="pt-PT" sz="2000" b="1" dirty="0" err="1">
                <a:solidFill>
                  <a:srgbClr val="C00000"/>
                </a:solidFill>
              </a:rPr>
              <a:t>chapters</a:t>
            </a:r>
            <a:r>
              <a:rPr lang="pt-PT" sz="2000" b="1" dirty="0">
                <a:solidFill>
                  <a:srgbClr val="C00000"/>
                </a:solidFill>
              </a:rPr>
              <a:t> </a:t>
            </a:r>
            <a:r>
              <a:rPr lang="pt-PT" sz="2000" b="1" dirty="0" err="1">
                <a:solidFill>
                  <a:srgbClr val="C00000"/>
                </a:solidFill>
              </a:rPr>
              <a:t>and</a:t>
            </a:r>
            <a:r>
              <a:rPr lang="pt-PT" sz="2000" b="1" dirty="0">
                <a:solidFill>
                  <a:srgbClr val="C00000"/>
                </a:solidFill>
              </a:rPr>
              <a:t> </a:t>
            </a:r>
            <a:r>
              <a:rPr lang="pt-PT" sz="2000" b="1" dirty="0" err="1">
                <a:solidFill>
                  <a:srgbClr val="C00000"/>
                </a:solidFill>
              </a:rPr>
              <a:t>concepts</a:t>
            </a:r>
            <a:r>
              <a:rPr lang="pt-PT" sz="2000" b="1" dirty="0">
                <a:solidFill>
                  <a:srgbClr val="C00000"/>
                </a:solidFill>
              </a:rPr>
              <a:t> </a:t>
            </a:r>
            <a:r>
              <a:rPr lang="pt-PT" sz="2000" dirty="0" err="1"/>
              <a:t>and</a:t>
            </a:r>
            <a:r>
              <a:rPr lang="pt-PT" sz="2000" dirty="0"/>
              <a:t> </a:t>
            </a:r>
            <a:r>
              <a:rPr lang="pt-PT" sz="2000" dirty="0" err="1"/>
              <a:t>how</a:t>
            </a:r>
            <a:r>
              <a:rPr lang="pt-PT" sz="2000" dirty="0"/>
              <a:t> </a:t>
            </a:r>
            <a:r>
              <a:rPr lang="pt-PT" sz="2000" dirty="0" err="1"/>
              <a:t>they</a:t>
            </a:r>
            <a:r>
              <a:rPr lang="pt-PT" sz="2000" dirty="0"/>
              <a:t> can </a:t>
            </a:r>
            <a:r>
              <a:rPr lang="pt-PT" sz="2000" dirty="0" err="1"/>
              <a:t>be</a:t>
            </a:r>
            <a:r>
              <a:rPr lang="pt-PT" sz="2000" dirty="0"/>
              <a:t> </a:t>
            </a:r>
            <a:r>
              <a:rPr lang="pt-PT" sz="2000" dirty="0" err="1"/>
              <a:t>related</a:t>
            </a:r>
            <a:r>
              <a:rPr lang="pt-PT" sz="2000" dirty="0"/>
              <a:t>;</a:t>
            </a:r>
          </a:p>
          <a:p>
            <a:endParaRPr lang="pt-PT" sz="2000" dirty="0"/>
          </a:p>
          <a:p>
            <a:pPr marL="0" indent="0">
              <a:buNone/>
            </a:pPr>
            <a:r>
              <a:rPr lang="pt-PT" sz="2000" b="1" dirty="0" err="1">
                <a:solidFill>
                  <a:srgbClr val="C00000"/>
                </a:solidFill>
              </a:rPr>
              <a:t>Think</a:t>
            </a:r>
            <a:r>
              <a:rPr lang="pt-PT" sz="2000" b="1" dirty="0">
                <a:solidFill>
                  <a:srgbClr val="C00000"/>
                </a:solidFill>
              </a:rPr>
              <a:t> </a:t>
            </a:r>
            <a:r>
              <a:rPr lang="pt-PT" sz="2000" b="1" dirty="0" err="1">
                <a:solidFill>
                  <a:srgbClr val="C00000"/>
                </a:solidFill>
              </a:rPr>
              <a:t>ahead</a:t>
            </a:r>
            <a:r>
              <a:rPr lang="pt-PT" sz="2000" b="1" dirty="0">
                <a:solidFill>
                  <a:srgbClr val="C00000"/>
                </a:solidFill>
              </a:rPr>
              <a:t> </a:t>
            </a:r>
            <a:r>
              <a:rPr lang="pt-PT" sz="2000" b="1" dirty="0" err="1">
                <a:solidFill>
                  <a:srgbClr val="C00000"/>
                </a:solidFill>
              </a:rPr>
              <a:t>about</a:t>
            </a:r>
            <a:r>
              <a:rPr lang="pt-PT" sz="2000" b="1" dirty="0">
                <a:solidFill>
                  <a:srgbClr val="C00000"/>
                </a:solidFill>
              </a:rPr>
              <a:t> </a:t>
            </a:r>
            <a:r>
              <a:rPr lang="pt-PT" sz="2000" b="1" dirty="0" err="1">
                <a:solidFill>
                  <a:srgbClr val="C00000"/>
                </a:solidFill>
              </a:rPr>
              <a:t>the</a:t>
            </a:r>
            <a:r>
              <a:rPr lang="pt-PT" sz="2000" b="1" dirty="0">
                <a:solidFill>
                  <a:srgbClr val="C00000"/>
                </a:solidFill>
              </a:rPr>
              <a:t> </a:t>
            </a:r>
            <a:r>
              <a:rPr lang="pt-PT" sz="2000" b="1" dirty="0" err="1">
                <a:solidFill>
                  <a:srgbClr val="C00000"/>
                </a:solidFill>
              </a:rPr>
              <a:t>structure</a:t>
            </a:r>
            <a:r>
              <a:rPr lang="pt-PT" sz="2000" b="1" dirty="0">
                <a:solidFill>
                  <a:srgbClr val="C00000"/>
                </a:solidFill>
              </a:rPr>
              <a:t> </a:t>
            </a:r>
            <a:r>
              <a:rPr lang="pt-PT" sz="2000" b="1" dirty="0" err="1">
                <a:solidFill>
                  <a:srgbClr val="C00000"/>
                </a:solidFill>
              </a:rPr>
              <a:t>of</a:t>
            </a:r>
            <a:r>
              <a:rPr lang="pt-PT" sz="2000" b="1" dirty="0">
                <a:solidFill>
                  <a:srgbClr val="C00000"/>
                </a:solidFill>
              </a:rPr>
              <a:t> </a:t>
            </a:r>
            <a:r>
              <a:rPr lang="pt-PT" sz="2000" b="1" dirty="0" err="1">
                <a:solidFill>
                  <a:srgbClr val="C00000"/>
                </a:solidFill>
              </a:rPr>
              <a:t>the</a:t>
            </a:r>
            <a:r>
              <a:rPr lang="pt-PT" sz="2000" b="1" dirty="0">
                <a:solidFill>
                  <a:srgbClr val="C00000"/>
                </a:solidFill>
              </a:rPr>
              <a:t> </a:t>
            </a:r>
            <a:r>
              <a:rPr lang="pt-PT" sz="2000" b="1" dirty="0" err="1">
                <a:solidFill>
                  <a:srgbClr val="C00000"/>
                </a:solidFill>
              </a:rPr>
              <a:t>work</a:t>
            </a:r>
            <a:r>
              <a:rPr lang="pt-PT" sz="2000" dirty="0">
                <a:solidFill>
                  <a:srgbClr val="C00000"/>
                </a:solidFill>
              </a:rPr>
              <a:t>, </a:t>
            </a:r>
            <a:r>
              <a:rPr lang="pt-PT" sz="2000" dirty="0"/>
              <a:t>in particular </a:t>
            </a:r>
            <a:r>
              <a:rPr lang="pt-PT" sz="2000" dirty="0" err="1"/>
              <a:t>the</a:t>
            </a:r>
            <a:r>
              <a:rPr lang="pt-PT" sz="2000" dirty="0"/>
              <a:t> </a:t>
            </a:r>
            <a:r>
              <a:rPr lang="pt-PT" sz="2000" dirty="0" err="1"/>
              <a:t>development</a:t>
            </a:r>
            <a:r>
              <a:rPr lang="pt-PT" sz="2000" dirty="0"/>
              <a:t> </a:t>
            </a:r>
            <a:r>
              <a:rPr lang="pt-PT" sz="2000" dirty="0" err="1"/>
              <a:t>part</a:t>
            </a:r>
            <a:r>
              <a:rPr lang="pt-PT" sz="2000" dirty="0"/>
              <a:t>;</a:t>
            </a:r>
          </a:p>
        </p:txBody>
      </p:sp>
      <p:sp>
        <p:nvSpPr>
          <p:cNvPr id="5" name="Slide Number Placeholder 3">
            <a:extLst>
              <a:ext uri="{FF2B5EF4-FFF2-40B4-BE49-F238E27FC236}">
                <a16:creationId xmlns:a16="http://schemas.microsoft.com/office/drawing/2014/main" id="{C16E4A8F-EC0B-4244-B9C5-4945546A34D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16</a:t>
            </a:fld>
            <a:endParaRPr lang="en-PT" dirty="0"/>
          </a:p>
        </p:txBody>
      </p:sp>
    </p:spTree>
    <p:extLst>
      <p:ext uri="{BB962C8B-B14F-4D97-AF65-F5344CB8AC3E}">
        <p14:creationId xmlns:p14="http://schemas.microsoft.com/office/powerpoint/2010/main" val="381420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err="1">
                <a:solidFill>
                  <a:srgbClr val="C00000"/>
                </a:solidFill>
                <a:latin typeface="Arial" panose="020B0604020202020204" pitchFamily="34" charset="0"/>
                <a:ea typeface="+mn-ea"/>
                <a:cs typeface="+mn-cs"/>
              </a:rPr>
              <a:t>Advice</a:t>
            </a:r>
            <a:r>
              <a:rPr lang="pt-PT" sz="3600" b="1" kern="1200" dirty="0">
                <a:solidFill>
                  <a:srgbClr val="C00000"/>
                </a:solidFill>
                <a:latin typeface="Arial" panose="020B0604020202020204" pitchFamily="34" charset="0"/>
                <a:ea typeface="+mn-ea"/>
                <a:cs typeface="+mn-cs"/>
              </a:rPr>
              <a:t> (2)</a:t>
            </a: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endParaRPr lang="pt-PT" sz="2000" b="1" dirty="0">
              <a:solidFill>
                <a:srgbClr val="0070C0"/>
              </a:solidFill>
            </a:endParaRPr>
          </a:p>
          <a:p>
            <a:pPr marL="0" indent="0">
              <a:buNone/>
            </a:pPr>
            <a:r>
              <a:rPr lang="pt-PT" sz="2000" b="1" dirty="0">
                <a:solidFill>
                  <a:srgbClr val="C00000"/>
                </a:solidFill>
              </a:rPr>
              <a:t>Pay </a:t>
            </a:r>
            <a:r>
              <a:rPr lang="pt-PT" sz="2000" b="1" dirty="0" err="1">
                <a:solidFill>
                  <a:srgbClr val="C00000"/>
                </a:solidFill>
              </a:rPr>
              <a:t>attention</a:t>
            </a:r>
            <a:r>
              <a:rPr lang="pt-PT" sz="2000" b="1" dirty="0">
                <a:solidFill>
                  <a:srgbClr val="C00000"/>
                </a:solidFill>
              </a:rPr>
              <a:t> to deadlines </a:t>
            </a:r>
            <a:r>
              <a:rPr lang="pt-PT" sz="2000" dirty="0"/>
              <a:t>– </a:t>
            </a:r>
            <a:r>
              <a:rPr lang="pt-PT" sz="2000" dirty="0" err="1"/>
              <a:t>plan</a:t>
            </a:r>
            <a:r>
              <a:rPr lang="pt-PT" sz="2000" dirty="0"/>
              <a:t> </a:t>
            </a:r>
            <a:r>
              <a:rPr lang="pt-PT" sz="2000" dirty="0" err="1"/>
              <a:t>your</a:t>
            </a:r>
            <a:r>
              <a:rPr lang="pt-PT" sz="2000" dirty="0"/>
              <a:t> </a:t>
            </a:r>
            <a:r>
              <a:rPr lang="pt-PT" sz="2000" dirty="0" err="1"/>
              <a:t>tasks</a:t>
            </a:r>
            <a:r>
              <a:rPr lang="pt-PT" sz="2000" dirty="0"/>
              <a:t>;</a:t>
            </a:r>
          </a:p>
          <a:p>
            <a:endParaRPr lang="pt-PT" sz="2000" dirty="0"/>
          </a:p>
          <a:p>
            <a:pPr marL="0" indent="0">
              <a:buNone/>
            </a:pPr>
            <a:r>
              <a:rPr lang="pt-PT" sz="2000" dirty="0" err="1"/>
              <a:t>Start</a:t>
            </a:r>
            <a:r>
              <a:rPr lang="pt-PT" sz="2000" dirty="0"/>
              <a:t> </a:t>
            </a:r>
            <a:r>
              <a:rPr lang="pt-PT" sz="2000" dirty="0" err="1"/>
              <a:t>from</a:t>
            </a:r>
            <a:r>
              <a:rPr lang="pt-PT" sz="2000" dirty="0"/>
              <a:t> </a:t>
            </a:r>
            <a:r>
              <a:rPr lang="pt-PT" sz="2000" dirty="0" err="1"/>
              <a:t>the</a:t>
            </a:r>
            <a:r>
              <a:rPr lang="pt-PT" sz="2000" dirty="0"/>
              <a:t> </a:t>
            </a:r>
            <a:r>
              <a:rPr lang="pt-PT" sz="2000" dirty="0" err="1"/>
              <a:t>indicated</a:t>
            </a:r>
            <a:r>
              <a:rPr lang="pt-PT" sz="2000" dirty="0"/>
              <a:t> </a:t>
            </a:r>
            <a:r>
              <a:rPr lang="pt-PT" sz="2000" dirty="0" err="1"/>
              <a:t>sources</a:t>
            </a:r>
            <a:r>
              <a:rPr lang="pt-PT" sz="2000" dirty="0"/>
              <a:t> </a:t>
            </a:r>
            <a:r>
              <a:rPr lang="pt-PT" sz="2000" dirty="0" err="1"/>
              <a:t>and</a:t>
            </a:r>
            <a:r>
              <a:rPr lang="pt-PT" sz="2000" dirty="0"/>
              <a:t> do </a:t>
            </a:r>
            <a:r>
              <a:rPr lang="pt-PT" sz="2000" dirty="0" err="1"/>
              <a:t>new</a:t>
            </a:r>
            <a:r>
              <a:rPr lang="pt-PT" sz="2000" dirty="0"/>
              <a:t> research </a:t>
            </a:r>
            <a:r>
              <a:rPr lang="pt-PT" sz="2000" dirty="0" err="1"/>
              <a:t>but</a:t>
            </a:r>
            <a:r>
              <a:rPr lang="pt-PT" sz="2000" dirty="0"/>
              <a:t> </a:t>
            </a:r>
            <a:r>
              <a:rPr lang="pt-PT" sz="2000" dirty="0" err="1"/>
              <a:t>without</a:t>
            </a:r>
            <a:r>
              <a:rPr lang="pt-PT" sz="2000" dirty="0"/>
              <a:t> </a:t>
            </a:r>
            <a:r>
              <a:rPr lang="pt-PT" sz="2000" dirty="0" err="1"/>
              <a:t>getting</a:t>
            </a:r>
            <a:r>
              <a:rPr lang="pt-PT" sz="2000" dirty="0"/>
              <a:t> </a:t>
            </a:r>
            <a:r>
              <a:rPr lang="pt-PT" sz="2000" dirty="0" err="1"/>
              <a:t>lost</a:t>
            </a:r>
            <a:r>
              <a:rPr lang="pt-PT" sz="2000" dirty="0"/>
              <a:t>;</a:t>
            </a:r>
          </a:p>
          <a:p>
            <a:endParaRPr lang="pt-PT" sz="2000" dirty="0"/>
          </a:p>
          <a:p>
            <a:pPr marL="0" indent="0">
              <a:buNone/>
            </a:pPr>
            <a:r>
              <a:rPr lang="pt-PT" sz="2000" dirty="0"/>
              <a:t>Use </a:t>
            </a:r>
            <a:r>
              <a:rPr lang="pt-PT" sz="2000" dirty="0" err="1"/>
              <a:t>the</a:t>
            </a:r>
            <a:r>
              <a:rPr lang="pt-PT" sz="2000" dirty="0"/>
              <a:t> </a:t>
            </a:r>
            <a:r>
              <a:rPr lang="pt-PT" sz="2000" dirty="0" err="1"/>
              <a:t>syllabus</a:t>
            </a:r>
            <a:r>
              <a:rPr lang="pt-PT" sz="2000" dirty="0"/>
              <a:t> </a:t>
            </a:r>
            <a:r>
              <a:rPr lang="pt-PT" sz="2000" dirty="0" err="1"/>
              <a:t>and</a:t>
            </a:r>
            <a:r>
              <a:rPr lang="pt-PT" sz="2000" dirty="0"/>
              <a:t> relate </a:t>
            </a:r>
            <a:r>
              <a:rPr lang="pt-PT" sz="2000" dirty="0" err="1"/>
              <a:t>it</a:t>
            </a:r>
            <a:r>
              <a:rPr lang="pt-PT" sz="2000" dirty="0"/>
              <a:t> to </a:t>
            </a:r>
            <a:r>
              <a:rPr lang="pt-PT" sz="2000" dirty="0" err="1"/>
              <a:t>the</a:t>
            </a:r>
            <a:r>
              <a:rPr lang="pt-PT" sz="2000" dirty="0"/>
              <a:t> </a:t>
            </a:r>
            <a:r>
              <a:rPr lang="pt-PT" sz="2000" dirty="0" err="1"/>
              <a:t>information</a:t>
            </a:r>
            <a:r>
              <a:rPr lang="pt-PT" sz="2000" dirty="0"/>
              <a:t> </a:t>
            </a:r>
            <a:r>
              <a:rPr lang="pt-PT" sz="2000" dirty="0" err="1"/>
              <a:t>collected</a:t>
            </a:r>
            <a:r>
              <a:rPr lang="pt-PT" sz="2000" dirty="0"/>
              <a:t>;</a:t>
            </a:r>
          </a:p>
          <a:p>
            <a:endParaRPr lang="pt-PT" sz="2000" dirty="0"/>
          </a:p>
          <a:p>
            <a:pPr marL="0" indent="0">
              <a:buNone/>
            </a:pPr>
            <a:r>
              <a:rPr lang="pt-PT" sz="2000" b="1" dirty="0" err="1">
                <a:solidFill>
                  <a:srgbClr val="C00000"/>
                </a:solidFill>
              </a:rPr>
              <a:t>Cohesion</a:t>
            </a:r>
            <a:r>
              <a:rPr lang="pt-PT" sz="2000" b="1" dirty="0">
                <a:solidFill>
                  <a:srgbClr val="C00000"/>
                </a:solidFill>
              </a:rPr>
              <a:t> </a:t>
            </a:r>
            <a:r>
              <a:rPr lang="pt-PT" sz="2000" b="1" dirty="0" err="1">
                <a:solidFill>
                  <a:srgbClr val="C00000"/>
                </a:solidFill>
              </a:rPr>
              <a:t>of</a:t>
            </a:r>
            <a:r>
              <a:rPr lang="pt-PT" sz="2000" b="1" dirty="0">
                <a:solidFill>
                  <a:srgbClr val="C00000"/>
                </a:solidFill>
              </a:rPr>
              <a:t> </a:t>
            </a:r>
            <a:r>
              <a:rPr lang="pt-PT" sz="2000" b="1" dirty="0" err="1">
                <a:solidFill>
                  <a:srgbClr val="C00000"/>
                </a:solidFill>
              </a:rPr>
              <a:t>work</a:t>
            </a:r>
            <a:r>
              <a:rPr lang="pt-PT" sz="2000" b="1" dirty="0">
                <a:solidFill>
                  <a:srgbClr val="C00000"/>
                </a:solidFill>
              </a:rPr>
              <a:t> </a:t>
            </a:r>
            <a:r>
              <a:rPr lang="pt-PT" sz="2000" dirty="0"/>
              <a:t>– </a:t>
            </a:r>
            <a:r>
              <a:rPr lang="pt-PT" sz="2000" dirty="0" err="1"/>
              <a:t>attention</a:t>
            </a:r>
            <a:r>
              <a:rPr lang="pt-PT" sz="2000" dirty="0"/>
              <a:t> to </a:t>
            </a:r>
            <a:r>
              <a:rPr lang="pt-PT" sz="2000" dirty="0" err="1"/>
              <a:t>the</a:t>
            </a:r>
            <a:r>
              <a:rPr lang="pt-PT" sz="2000" dirty="0"/>
              <a:t> </a:t>
            </a:r>
            <a:r>
              <a:rPr lang="pt-PT" sz="2000" dirty="0" err="1"/>
              <a:t>risk</a:t>
            </a:r>
            <a:r>
              <a:rPr lang="pt-PT" sz="2000" dirty="0"/>
              <a:t> </a:t>
            </a:r>
            <a:r>
              <a:rPr lang="pt-PT" sz="2000" dirty="0" err="1"/>
              <a:t>of</a:t>
            </a:r>
            <a:r>
              <a:rPr lang="pt-PT" sz="2000" dirty="0"/>
              <a:t> </a:t>
            </a:r>
            <a:r>
              <a:rPr lang="pt-PT" sz="2000" dirty="0" err="1"/>
              <a:t>lack</a:t>
            </a:r>
            <a:r>
              <a:rPr lang="pt-PT" sz="2000" dirty="0"/>
              <a:t> </a:t>
            </a:r>
            <a:r>
              <a:rPr lang="pt-PT" sz="2000" dirty="0" err="1"/>
              <a:t>of</a:t>
            </a:r>
            <a:r>
              <a:rPr lang="pt-PT" sz="2000" dirty="0"/>
              <a:t> </a:t>
            </a:r>
            <a:r>
              <a:rPr lang="pt-PT" sz="2000" dirty="0" err="1"/>
              <a:t>coherence</a:t>
            </a:r>
            <a:r>
              <a:rPr lang="pt-PT" sz="2000" dirty="0"/>
              <a:t> </a:t>
            </a:r>
            <a:r>
              <a:rPr lang="pt-PT" sz="2000" dirty="0" err="1"/>
              <a:t>resulting</a:t>
            </a:r>
            <a:r>
              <a:rPr lang="pt-PT" sz="2000" dirty="0"/>
              <a:t> </a:t>
            </a:r>
            <a:r>
              <a:rPr lang="pt-PT" sz="2000" dirty="0" err="1"/>
              <a:t>from</a:t>
            </a:r>
            <a:r>
              <a:rPr lang="pt-PT" sz="2000" dirty="0"/>
              <a:t> </a:t>
            </a:r>
            <a:r>
              <a:rPr lang="pt-PT" sz="2000" dirty="0" err="1"/>
              <a:t>the</a:t>
            </a:r>
            <a:r>
              <a:rPr lang="pt-PT" sz="2000" dirty="0"/>
              <a:t> </a:t>
            </a:r>
            <a:r>
              <a:rPr lang="pt-PT" sz="2000" dirty="0" err="1"/>
              <a:t>division</a:t>
            </a:r>
            <a:r>
              <a:rPr lang="pt-PT" sz="2000" dirty="0"/>
              <a:t> </a:t>
            </a:r>
            <a:r>
              <a:rPr lang="pt-PT" sz="2000" dirty="0" err="1"/>
              <a:t>of</a:t>
            </a:r>
            <a:r>
              <a:rPr lang="pt-PT" sz="2000" dirty="0"/>
              <a:t> </a:t>
            </a:r>
            <a:r>
              <a:rPr lang="pt-PT" sz="2000" dirty="0" err="1"/>
              <a:t>tasks</a:t>
            </a:r>
            <a:r>
              <a:rPr lang="pt-PT" sz="2000" dirty="0"/>
              <a:t>.</a:t>
            </a:r>
          </a:p>
        </p:txBody>
      </p:sp>
      <p:sp>
        <p:nvSpPr>
          <p:cNvPr id="5" name="Slide Number Placeholder 3">
            <a:extLst>
              <a:ext uri="{FF2B5EF4-FFF2-40B4-BE49-F238E27FC236}">
                <a16:creationId xmlns:a16="http://schemas.microsoft.com/office/drawing/2014/main" id="{8BC89F53-D2B9-4447-9B73-EF46BF583E8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17</a:t>
            </a:fld>
            <a:endParaRPr lang="en-PT" dirty="0"/>
          </a:p>
        </p:txBody>
      </p:sp>
    </p:spTree>
    <p:extLst>
      <p:ext uri="{BB962C8B-B14F-4D97-AF65-F5344CB8AC3E}">
        <p14:creationId xmlns:p14="http://schemas.microsoft.com/office/powerpoint/2010/main" val="11882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1.4 </a:t>
            </a:r>
            <a:r>
              <a:rPr lang="pt-PT" sz="3600" b="1" kern="1200" dirty="0" err="1">
                <a:solidFill>
                  <a:srgbClr val="C00000"/>
                </a:solidFill>
                <a:latin typeface="Arial" panose="020B0604020202020204" pitchFamily="34" charset="0"/>
                <a:ea typeface="+mn-ea"/>
                <a:cs typeface="+mn-cs"/>
              </a:rPr>
              <a:t>Bibliography</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and</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sources</a:t>
            </a:r>
            <a:endParaRPr lang="pt-PT" sz="3600" b="1" kern="1200" dirty="0">
              <a:solidFill>
                <a:srgbClr val="C00000"/>
              </a:solidFill>
              <a:latin typeface="Arial" panose="020B0604020202020204" pitchFamily="34" charset="0"/>
              <a:ea typeface="+mn-ea"/>
              <a:cs typeface="+mn-cs"/>
            </a:endParaRP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endParaRPr lang="pt-PT" sz="2000" b="1" dirty="0">
              <a:solidFill>
                <a:srgbClr val="0070C0"/>
              </a:solidFill>
            </a:endParaRPr>
          </a:p>
          <a:p>
            <a:pPr marL="0" indent="0">
              <a:buNone/>
            </a:pPr>
            <a:r>
              <a:rPr lang="pt-PT" sz="2000" b="1" dirty="0" err="1">
                <a:solidFill>
                  <a:srgbClr val="C00000"/>
                </a:solidFill>
              </a:rPr>
              <a:t>Concepts</a:t>
            </a:r>
            <a:r>
              <a:rPr lang="pt-PT" sz="2000" dirty="0"/>
              <a:t>:</a:t>
            </a:r>
          </a:p>
          <a:p>
            <a:pPr lvl="1"/>
            <a:r>
              <a:rPr lang="pt-PT" sz="1800" dirty="0" err="1"/>
              <a:t>Main</a:t>
            </a:r>
            <a:r>
              <a:rPr lang="pt-PT" sz="1800" dirty="0"/>
              <a:t> – UC manual </a:t>
            </a:r>
            <a:r>
              <a:rPr lang="pt-PT" sz="1800" dirty="0" err="1"/>
              <a:t>and</a:t>
            </a:r>
            <a:r>
              <a:rPr lang="pt-PT" sz="1800" dirty="0"/>
              <a:t> </a:t>
            </a:r>
            <a:r>
              <a:rPr lang="pt-PT" sz="1800" dirty="0" err="1"/>
              <a:t>lecture</a:t>
            </a:r>
            <a:r>
              <a:rPr lang="pt-PT" sz="1800" dirty="0"/>
              <a:t> slides;</a:t>
            </a:r>
          </a:p>
          <a:p>
            <a:pPr lvl="1"/>
            <a:r>
              <a:rPr lang="pt-PT" sz="1800" dirty="0" err="1"/>
              <a:t>Other</a:t>
            </a:r>
            <a:r>
              <a:rPr lang="pt-PT" sz="1800" dirty="0"/>
              <a:t> </a:t>
            </a:r>
            <a:r>
              <a:rPr lang="pt-PT" sz="1800" dirty="0" err="1"/>
              <a:t>bibliography</a:t>
            </a:r>
            <a:r>
              <a:rPr lang="pt-PT" sz="1800" dirty="0"/>
              <a:t> (</a:t>
            </a:r>
            <a:r>
              <a:rPr lang="pt-PT" sz="1800" dirty="0" err="1"/>
              <a:t>less</a:t>
            </a:r>
            <a:r>
              <a:rPr lang="pt-PT" sz="1800" dirty="0"/>
              <a:t> </a:t>
            </a:r>
            <a:r>
              <a:rPr lang="pt-PT" sz="1800" dirty="0" err="1"/>
              <a:t>important</a:t>
            </a:r>
            <a:r>
              <a:rPr lang="pt-PT" sz="1800" dirty="0"/>
              <a:t>).</a:t>
            </a:r>
          </a:p>
          <a:p>
            <a:endParaRPr lang="pt-PT" sz="2000" dirty="0"/>
          </a:p>
          <a:p>
            <a:pPr marL="0" indent="0">
              <a:buNone/>
            </a:pPr>
            <a:r>
              <a:rPr lang="pt-PT" sz="2000" b="1" dirty="0" err="1">
                <a:solidFill>
                  <a:srgbClr val="C00000"/>
                </a:solidFill>
              </a:rPr>
              <a:t>Company</a:t>
            </a:r>
            <a:r>
              <a:rPr lang="pt-PT" sz="2000" b="1" dirty="0">
                <a:solidFill>
                  <a:srgbClr val="C00000"/>
                </a:solidFill>
              </a:rPr>
              <a:t> </a:t>
            </a:r>
            <a:r>
              <a:rPr lang="pt-PT" sz="2000" b="1" dirty="0" err="1">
                <a:solidFill>
                  <a:srgbClr val="C00000"/>
                </a:solidFill>
              </a:rPr>
              <a:t>Information</a:t>
            </a:r>
            <a:r>
              <a:rPr lang="pt-PT" sz="2000" dirty="0"/>
              <a:t>:</a:t>
            </a:r>
          </a:p>
          <a:p>
            <a:pPr lvl="1"/>
            <a:r>
              <a:rPr lang="pt-PT" sz="1800" dirty="0" err="1"/>
              <a:t>Interview</a:t>
            </a:r>
            <a:r>
              <a:rPr lang="pt-PT" sz="1800" dirty="0"/>
              <a:t> (</a:t>
            </a:r>
            <a:r>
              <a:rPr lang="pt-PT" sz="1800" dirty="0" err="1"/>
              <a:t>Identify</a:t>
            </a:r>
            <a:r>
              <a:rPr lang="pt-PT" sz="1800" dirty="0"/>
              <a:t> </a:t>
            </a:r>
            <a:r>
              <a:rPr lang="pt-PT" sz="1800" dirty="0" err="1"/>
              <a:t>the</a:t>
            </a:r>
            <a:r>
              <a:rPr lang="pt-PT" sz="1800" dirty="0"/>
              <a:t> </a:t>
            </a:r>
            <a:r>
              <a:rPr lang="pt-PT" sz="1800" dirty="0" err="1"/>
              <a:t>interviewee</a:t>
            </a:r>
            <a:r>
              <a:rPr lang="pt-PT" sz="1800" dirty="0"/>
              <a:t> in </a:t>
            </a:r>
            <a:r>
              <a:rPr lang="pt-PT" sz="1800" dirty="0" err="1"/>
              <a:t>the</a:t>
            </a:r>
            <a:r>
              <a:rPr lang="pt-PT" sz="1800" dirty="0"/>
              <a:t> report)</a:t>
            </a:r>
          </a:p>
          <a:p>
            <a:pPr lvl="1"/>
            <a:r>
              <a:rPr lang="pt-PT" sz="1800" dirty="0" err="1"/>
              <a:t>Main</a:t>
            </a:r>
            <a:r>
              <a:rPr lang="pt-PT" sz="1800" dirty="0"/>
              <a:t> – </a:t>
            </a:r>
            <a:r>
              <a:rPr lang="pt-PT" sz="1800" dirty="0" err="1"/>
              <a:t>Official</a:t>
            </a:r>
            <a:r>
              <a:rPr lang="pt-PT" sz="1800" dirty="0"/>
              <a:t> </a:t>
            </a:r>
            <a:r>
              <a:rPr lang="pt-PT" sz="1800" dirty="0" err="1"/>
              <a:t>Company</a:t>
            </a:r>
            <a:r>
              <a:rPr lang="pt-PT" sz="1800" dirty="0"/>
              <a:t> </a:t>
            </a:r>
            <a:r>
              <a:rPr lang="pt-PT" sz="1800" dirty="0" err="1"/>
              <a:t>Page</a:t>
            </a:r>
            <a:r>
              <a:rPr lang="pt-PT" sz="1800" dirty="0"/>
              <a:t>;</a:t>
            </a:r>
          </a:p>
          <a:p>
            <a:pPr lvl="1"/>
            <a:r>
              <a:rPr lang="pt-PT" sz="1800" dirty="0" err="1"/>
              <a:t>Other</a:t>
            </a:r>
            <a:r>
              <a:rPr lang="pt-PT" sz="1800" dirty="0"/>
              <a:t> </a:t>
            </a:r>
            <a:r>
              <a:rPr lang="pt-PT" sz="1800" dirty="0" err="1"/>
              <a:t>Sources</a:t>
            </a:r>
            <a:r>
              <a:rPr lang="pt-PT" sz="1800" dirty="0"/>
              <a:t>– ex.: </a:t>
            </a:r>
            <a:r>
              <a:rPr lang="pt-PT" sz="1800" dirty="0" err="1"/>
              <a:t>News</a:t>
            </a:r>
            <a:r>
              <a:rPr lang="pt-PT" sz="1800" dirty="0"/>
              <a:t> </a:t>
            </a:r>
            <a:r>
              <a:rPr lang="pt-PT" sz="1800" dirty="0" err="1"/>
              <a:t>related</a:t>
            </a:r>
            <a:r>
              <a:rPr lang="pt-PT" sz="1800" dirty="0"/>
              <a:t> to </a:t>
            </a:r>
            <a:r>
              <a:rPr lang="pt-PT" sz="1800" dirty="0" err="1"/>
              <a:t>the</a:t>
            </a:r>
            <a:r>
              <a:rPr lang="pt-PT" sz="1800" dirty="0"/>
              <a:t> </a:t>
            </a:r>
            <a:r>
              <a:rPr lang="pt-PT" sz="1800" dirty="0" err="1"/>
              <a:t>company</a:t>
            </a:r>
            <a:r>
              <a:rPr lang="pt-PT" sz="1800" dirty="0"/>
              <a:t> </a:t>
            </a:r>
            <a:r>
              <a:rPr lang="pt-PT" sz="1800" dirty="0" err="1"/>
              <a:t>and</a:t>
            </a:r>
            <a:r>
              <a:rPr lang="pt-PT" sz="1800" dirty="0"/>
              <a:t> </a:t>
            </a:r>
            <a:r>
              <a:rPr lang="pt-PT" sz="1800" dirty="0" err="1"/>
              <a:t>theme</a:t>
            </a:r>
            <a:r>
              <a:rPr lang="pt-PT" sz="1800" dirty="0"/>
              <a:t>.</a:t>
            </a:r>
          </a:p>
        </p:txBody>
      </p:sp>
      <p:sp>
        <p:nvSpPr>
          <p:cNvPr id="5" name="Slide Number Placeholder 3">
            <a:extLst>
              <a:ext uri="{FF2B5EF4-FFF2-40B4-BE49-F238E27FC236}">
                <a16:creationId xmlns:a16="http://schemas.microsoft.com/office/drawing/2014/main" id="{8F8D0233-8E1F-1545-9BF7-971B95BC3E7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18</a:t>
            </a:fld>
            <a:endParaRPr lang="en-PT" dirty="0"/>
          </a:p>
        </p:txBody>
      </p:sp>
    </p:spTree>
    <p:extLst>
      <p:ext uri="{BB962C8B-B14F-4D97-AF65-F5344CB8AC3E}">
        <p14:creationId xmlns:p14="http://schemas.microsoft.com/office/powerpoint/2010/main" val="187145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err="1">
                <a:solidFill>
                  <a:srgbClr val="C00000"/>
                </a:solidFill>
                <a:latin typeface="Arial" panose="020B0604020202020204" pitchFamily="34" charset="0"/>
                <a:ea typeface="+mn-ea"/>
                <a:cs typeface="+mn-cs"/>
              </a:rPr>
              <a:t>Official</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company</a:t>
            </a:r>
            <a:r>
              <a:rPr lang="pt-PT" sz="3600" b="1" kern="1200" dirty="0">
                <a:solidFill>
                  <a:srgbClr val="C00000"/>
                </a:solidFill>
                <a:latin typeface="Arial" panose="020B0604020202020204" pitchFamily="34" charset="0"/>
                <a:ea typeface="+mn-ea"/>
                <a:cs typeface="+mn-cs"/>
              </a:rPr>
              <a:t> website</a:t>
            </a: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endParaRPr lang="en-US" sz="2000" b="1" dirty="0">
              <a:solidFill>
                <a:srgbClr val="0070C0"/>
              </a:solidFill>
            </a:endParaRPr>
          </a:p>
          <a:p>
            <a:pPr marL="0" indent="0">
              <a:buNone/>
            </a:pPr>
            <a:r>
              <a:rPr lang="en-US" sz="2000" dirty="0"/>
              <a:t>Commercial website versus </a:t>
            </a:r>
            <a:r>
              <a:rPr lang="en-US" sz="2000" b="1" dirty="0">
                <a:solidFill>
                  <a:srgbClr val="C00000"/>
                </a:solidFill>
              </a:rPr>
              <a:t>Institutional website</a:t>
            </a:r>
            <a:r>
              <a:rPr lang="en-US" sz="2000" dirty="0">
                <a:solidFill>
                  <a:srgbClr val="C00000"/>
                </a:solidFill>
              </a:rPr>
              <a:t>;</a:t>
            </a:r>
          </a:p>
          <a:p>
            <a:pPr marL="0" indent="0">
              <a:buNone/>
            </a:pPr>
            <a:endParaRPr lang="en-US" sz="2000" dirty="0"/>
          </a:p>
          <a:p>
            <a:pPr marL="0" indent="0">
              <a:buNone/>
            </a:pPr>
            <a:r>
              <a:rPr lang="en-US" sz="2000" dirty="0"/>
              <a:t>Exploration of </a:t>
            </a:r>
            <a:r>
              <a:rPr lang="en-US" sz="2000" b="1" dirty="0">
                <a:solidFill>
                  <a:srgbClr val="C00000"/>
                </a:solidFill>
              </a:rPr>
              <a:t>institutional website </a:t>
            </a:r>
            <a:r>
              <a:rPr lang="en-US" sz="2000" dirty="0"/>
              <a:t>– Search for sections and documents on (depending on the subject of the case):</a:t>
            </a:r>
          </a:p>
          <a:p>
            <a:pPr lvl="1"/>
            <a:r>
              <a:rPr lang="en-US" sz="1800" dirty="0"/>
              <a:t>Vision, Mission, Values, Code of Conduct;</a:t>
            </a:r>
          </a:p>
          <a:p>
            <a:pPr lvl="1"/>
            <a:r>
              <a:rPr lang="en-US" sz="1800" dirty="0"/>
              <a:t>History;</a:t>
            </a:r>
          </a:p>
          <a:p>
            <a:pPr lvl="1"/>
            <a:r>
              <a:rPr lang="en-US" sz="1800" dirty="0"/>
              <a:t>Products &amp; Markets;</a:t>
            </a:r>
          </a:p>
          <a:p>
            <a:pPr lvl="1"/>
            <a:r>
              <a:rPr lang="en-US" sz="1800" dirty="0"/>
              <a:t>Career;</a:t>
            </a:r>
          </a:p>
          <a:p>
            <a:pPr lvl="1"/>
            <a:r>
              <a:rPr lang="en-US" sz="1800" dirty="0"/>
              <a:t>Diversity &amp; Inclusion;</a:t>
            </a:r>
          </a:p>
          <a:p>
            <a:pPr lvl="1"/>
            <a:r>
              <a:rPr lang="en-US" sz="1800" dirty="0"/>
              <a:t>Ethics and Social Responsibility;</a:t>
            </a:r>
          </a:p>
          <a:p>
            <a:pPr lvl="1"/>
            <a:r>
              <a:rPr lang="en-US" sz="1800" dirty="0"/>
              <a:t>Reports and Accounts and Governance;</a:t>
            </a:r>
          </a:p>
          <a:p>
            <a:pPr lvl="1"/>
            <a:r>
              <a:rPr lang="en-US" sz="1800" dirty="0"/>
              <a:t>(…)</a:t>
            </a:r>
          </a:p>
        </p:txBody>
      </p:sp>
      <p:sp>
        <p:nvSpPr>
          <p:cNvPr id="5" name="Slide Number Placeholder 3">
            <a:extLst>
              <a:ext uri="{FF2B5EF4-FFF2-40B4-BE49-F238E27FC236}">
                <a16:creationId xmlns:a16="http://schemas.microsoft.com/office/drawing/2014/main" id="{3707AC09-4041-6F40-A6E1-E180C598F7C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19</a:t>
            </a:fld>
            <a:endParaRPr lang="en-PT" dirty="0"/>
          </a:p>
        </p:txBody>
      </p:sp>
    </p:spTree>
    <p:extLst>
      <p:ext uri="{BB962C8B-B14F-4D97-AF65-F5344CB8AC3E}">
        <p14:creationId xmlns:p14="http://schemas.microsoft.com/office/powerpoint/2010/main" val="128964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6">
            <a:extLst>
              <a:ext uri="{FF2B5EF4-FFF2-40B4-BE49-F238E27FC236}">
                <a16:creationId xmlns:a16="http://schemas.microsoft.com/office/drawing/2014/main" id="{9AA532F9-CE71-4155-8428-67D0318C9E3F}"/>
              </a:ext>
            </a:extLst>
          </p:cNvPr>
          <p:cNvSpPr txBox="1">
            <a:spLocks noChangeArrowheads="1"/>
          </p:cNvSpPr>
          <p:nvPr/>
        </p:nvSpPr>
        <p:spPr bwMode="auto">
          <a:xfrm>
            <a:off x="1685504" y="2828835"/>
            <a:ext cx="5772992" cy="1200329"/>
          </a:xfrm>
          <a:prstGeom prst="rect">
            <a:avLst/>
          </a:prstGeom>
          <a:solidFill>
            <a:srgbClr val="C00000"/>
          </a:solidFill>
          <a:ln w="9525">
            <a:noFill/>
            <a:miter lim="800000"/>
            <a:headEnd/>
            <a:tailEnd/>
          </a:ln>
        </p:spPr>
        <p:txBody>
          <a:bodyPr wrap="none" anchor="ctr">
            <a:spAutoFit/>
          </a:bodyPr>
          <a:lstStyle/>
          <a:p>
            <a:pPr lvl="0" algn="ctr" eaLnBrk="1" hangingPunct="1">
              <a:defRPr/>
            </a:pPr>
            <a:r>
              <a:rPr lang="en-GB" sz="3600" b="1" cap="small" dirty="0">
                <a:solidFill>
                  <a:srgbClr val="FFFFFF"/>
                </a:solidFill>
                <a:latin typeface="Arial" charset="0"/>
              </a:rPr>
              <a:t>Rules for Case Analysis </a:t>
            </a:r>
          </a:p>
          <a:p>
            <a:pPr lvl="0" algn="ctr" eaLnBrk="1" hangingPunct="1">
              <a:defRPr/>
            </a:pPr>
            <a:r>
              <a:rPr lang="en-GB" sz="3600" b="1" cap="small" dirty="0">
                <a:solidFill>
                  <a:srgbClr val="FFFFFF"/>
                </a:solidFill>
                <a:latin typeface="Arial" charset="0"/>
              </a:rPr>
              <a:t>and Discussion</a:t>
            </a:r>
            <a:endParaRPr kumimoji="0" lang="en-GB" sz="3600" b="1" i="0" u="none" strike="noStrike" kern="1200" cap="small" spc="0" normalizeH="0" baseline="0" noProof="0" dirty="0">
              <a:ln>
                <a:noFill/>
              </a:ln>
              <a:solidFill>
                <a:srgbClr val="FFFFFF"/>
              </a:solidFill>
              <a:effectLst/>
              <a:uLnTx/>
              <a:uFillTx/>
              <a:latin typeface="Arial" charset="0"/>
              <a:ea typeface="+mn-ea"/>
              <a:cs typeface="+mn-cs"/>
            </a:endParaRPr>
          </a:p>
        </p:txBody>
      </p:sp>
      <p:pic>
        <p:nvPicPr>
          <p:cNvPr id="5125" name="Imagem 2" descr="Uma imagem com texto&#10;&#10;Descrição gerada automaticamente">
            <a:extLst>
              <a:ext uri="{FF2B5EF4-FFF2-40B4-BE49-F238E27FC236}">
                <a16:creationId xmlns:a16="http://schemas.microsoft.com/office/drawing/2014/main" id="{6A6319F0-1822-4B58-A45C-7A6D6F6CC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33375"/>
            <a:ext cx="15621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56005285-38A7-4FF1-B7A6-0ED17A039BB3}"/>
              </a:ext>
            </a:extLst>
          </p:cNvPr>
          <p:cNvSpPr txBox="1">
            <a:spLocks noChangeArrowheads="1"/>
          </p:cNvSpPr>
          <p:nvPr/>
        </p:nvSpPr>
        <p:spPr bwMode="auto">
          <a:xfrm>
            <a:off x="2483768" y="588404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pt-P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3" name="TextBox 4">
            <a:extLst>
              <a:ext uri="{FF2B5EF4-FFF2-40B4-BE49-F238E27FC236}">
                <a16:creationId xmlns:a16="http://schemas.microsoft.com/office/drawing/2014/main" id="{DC9516AF-3A97-4958-86A8-F5861A4A6C34}"/>
              </a:ext>
            </a:extLst>
          </p:cNvPr>
          <p:cNvSpPr txBox="1">
            <a:spLocks noChangeArrowheads="1"/>
          </p:cNvSpPr>
          <p:nvPr/>
        </p:nvSpPr>
        <p:spPr bwMode="auto">
          <a:xfrm>
            <a:off x="335293" y="233160"/>
            <a:ext cx="8455282"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nSpc>
                <a:spcPct val="150000"/>
              </a:lnSpc>
              <a:spcBef>
                <a:spcPct val="0"/>
              </a:spcBef>
              <a:buNone/>
              <a:defRPr/>
            </a:pPr>
            <a:r>
              <a:rPr lang="pt-PT" altLang="pt-PT" sz="2400" b="1" dirty="0">
                <a:solidFill>
                  <a:srgbClr val="C00000"/>
                </a:solidFill>
                <a:latin typeface="Arial" panose="020B0604020202020204" pitchFamily="34" charset="0"/>
              </a:rPr>
              <a:t>Case </a:t>
            </a:r>
            <a:r>
              <a:rPr lang="pt-PT" altLang="pt-PT" sz="2400" b="1" dirty="0" err="1">
                <a:solidFill>
                  <a:srgbClr val="C00000"/>
                </a:solidFill>
                <a:latin typeface="Arial" panose="020B0604020202020204" pitchFamily="34" charset="0"/>
              </a:rPr>
              <a:t>Discussion</a:t>
            </a:r>
            <a:r>
              <a:rPr lang="pt-PT" altLang="pt-PT" sz="2400" b="1" dirty="0">
                <a:solidFill>
                  <a:srgbClr val="C00000"/>
                </a:solidFill>
                <a:latin typeface="Arial" panose="020B0604020202020204" pitchFamily="34" charset="0"/>
              </a:rPr>
              <a:t> </a:t>
            </a:r>
            <a:r>
              <a:rPr lang="pt-PT" altLang="pt-PT" sz="2400" b="1" dirty="0" err="1">
                <a:solidFill>
                  <a:srgbClr val="C00000"/>
                </a:solidFill>
                <a:latin typeface="Arial" panose="020B0604020202020204" pitchFamily="34" charset="0"/>
              </a:rPr>
              <a:t>Methodology</a:t>
            </a:r>
            <a:r>
              <a:rPr lang="pt-PT" altLang="pt-PT" sz="2400" b="1" dirty="0">
                <a:solidFill>
                  <a:srgbClr val="C00000"/>
                </a:solidFill>
                <a:latin typeface="Arial" panose="020B0604020202020204" pitchFamily="34" charset="0"/>
              </a:rPr>
              <a:t>: “</a:t>
            </a:r>
            <a:r>
              <a:rPr lang="pt-PT" altLang="pt-PT" sz="2400" b="1" dirty="0" err="1">
                <a:solidFill>
                  <a:srgbClr val="C00000"/>
                </a:solidFill>
                <a:latin typeface="Arial" panose="020B0604020202020204" pitchFamily="34" charset="0"/>
              </a:rPr>
              <a:t>Six</a:t>
            </a:r>
            <a:r>
              <a:rPr lang="pt-PT" altLang="pt-PT" sz="2400" b="1" dirty="0">
                <a:solidFill>
                  <a:srgbClr val="C00000"/>
                </a:solidFill>
                <a:latin typeface="Arial" panose="020B0604020202020204" pitchFamily="34" charset="0"/>
              </a:rPr>
              <a:t> </a:t>
            </a:r>
            <a:r>
              <a:rPr lang="pt-PT" altLang="pt-PT" sz="2400" b="1" dirty="0" err="1">
                <a:solidFill>
                  <a:srgbClr val="C00000"/>
                </a:solidFill>
                <a:latin typeface="Arial" panose="020B0604020202020204" pitchFamily="34" charset="0"/>
              </a:rPr>
              <a:t>Thinking</a:t>
            </a:r>
            <a:r>
              <a:rPr lang="pt-PT" altLang="pt-PT" sz="2400" b="1" dirty="0">
                <a:solidFill>
                  <a:srgbClr val="C00000"/>
                </a:solidFill>
                <a:latin typeface="Arial" panose="020B0604020202020204" pitchFamily="34" charset="0"/>
              </a:rPr>
              <a:t> </a:t>
            </a:r>
            <a:r>
              <a:rPr lang="pt-PT" altLang="pt-PT" sz="2400" b="1" dirty="0" err="1">
                <a:solidFill>
                  <a:srgbClr val="C00000"/>
                </a:solidFill>
                <a:latin typeface="Arial" panose="020B0604020202020204" pitchFamily="34" charset="0"/>
              </a:rPr>
              <a:t>Hats</a:t>
            </a:r>
            <a:r>
              <a:rPr lang="pt-PT" altLang="pt-PT" sz="2400" b="1" dirty="0">
                <a:solidFill>
                  <a:srgbClr val="C00000"/>
                </a:solidFill>
                <a:latin typeface="Arial" panose="020B0604020202020204" pitchFamily="34" charset="0"/>
              </a:rPr>
              <a:t>” </a:t>
            </a:r>
            <a:r>
              <a:rPr lang="pt-PT" altLang="pt-PT" sz="2400" b="1" dirty="0" err="1">
                <a:solidFill>
                  <a:srgbClr val="C00000"/>
                </a:solidFill>
                <a:latin typeface="Arial" panose="020B0604020202020204" pitchFamily="34" charset="0"/>
              </a:rPr>
              <a:t>by</a:t>
            </a:r>
            <a:r>
              <a:rPr lang="pt-PT" altLang="pt-PT" sz="2400" b="1" dirty="0">
                <a:solidFill>
                  <a:srgbClr val="C00000"/>
                </a:solidFill>
                <a:latin typeface="Arial" panose="020B0604020202020204" pitchFamily="34" charset="0"/>
              </a:rPr>
              <a:t> Edward De Bono</a:t>
            </a:r>
            <a:endParaRPr kumimoji="0" lang="pt-PT" altLang="pt-PT" sz="2400" b="1" i="0" u="none" strike="noStrike" kern="1200" cap="none" spc="0" normalizeH="0" baseline="0" noProof="0" dirty="0">
              <a:ln>
                <a:noFill/>
              </a:ln>
              <a:solidFill>
                <a:srgbClr val="C00000"/>
              </a:solidFill>
              <a:effectLst/>
              <a:uLnTx/>
              <a:uFillTx/>
              <a:latin typeface="Arial" panose="020B0604020202020204" pitchFamily="34" charset="0"/>
            </a:endParaRPr>
          </a:p>
        </p:txBody>
      </p:sp>
      <p:sp>
        <p:nvSpPr>
          <p:cNvPr id="8" name="TextBox 7">
            <a:extLst>
              <a:ext uri="{FF2B5EF4-FFF2-40B4-BE49-F238E27FC236}">
                <a16:creationId xmlns:a16="http://schemas.microsoft.com/office/drawing/2014/main" id="{84B9CD57-9A49-4E51-8B98-DD5CFDF9ECBA}"/>
              </a:ext>
            </a:extLst>
          </p:cNvPr>
          <p:cNvSpPr txBox="1"/>
          <p:nvPr/>
        </p:nvSpPr>
        <p:spPr>
          <a:xfrm>
            <a:off x="335293" y="6285323"/>
            <a:ext cx="6785892" cy="339517"/>
          </a:xfrm>
          <a:prstGeom prst="rect">
            <a:avLst/>
          </a:prstGeom>
          <a:noFill/>
        </p:spPr>
        <p:txBody>
          <a:bodyPr wrap="square">
            <a:spAutoFit/>
          </a:bodyPr>
          <a:lstStyle/>
          <a:p>
            <a:pPr algn="just">
              <a:lnSpc>
                <a:spcPct val="150000"/>
              </a:lnSpc>
              <a:spcAft>
                <a:spcPts val="800"/>
              </a:spcAft>
            </a:pPr>
            <a:r>
              <a:rPr lang="pt-PT" sz="1200" dirty="0" err="1">
                <a:latin typeface="Calibri" panose="020F0502020204030204" pitchFamily="34" charset="0"/>
                <a:ea typeface="Calibri" panose="020F0502020204030204" pitchFamily="34" charset="0"/>
                <a:cs typeface="Times New Roman" panose="02020603050405020304" pitchFamily="18" charset="0"/>
              </a:rPr>
              <a:t>Source</a:t>
            </a:r>
            <a:r>
              <a:rPr lang="pt-PT"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hlinkClick r:id="rId2"/>
              </a:rPr>
              <a:t>https://www.debonogroup.com/edward-de-bono/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512853F-974F-4F17-9659-DB9E4CB9A0E1}"/>
              </a:ext>
            </a:extLst>
          </p:cNvPr>
          <p:cNvPicPr>
            <a:picLocks noChangeAspect="1"/>
          </p:cNvPicPr>
          <p:nvPr/>
        </p:nvPicPr>
        <p:blipFill>
          <a:blip r:embed="rId3"/>
          <a:stretch>
            <a:fillRect/>
          </a:stretch>
        </p:blipFill>
        <p:spPr>
          <a:xfrm>
            <a:off x="349096" y="1433489"/>
            <a:ext cx="5919825" cy="4907086"/>
          </a:xfrm>
          <a:prstGeom prst="rect">
            <a:avLst/>
          </a:prstGeom>
        </p:spPr>
      </p:pic>
      <p:sp>
        <p:nvSpPr>
          <p:cNvPr id="12" name="Title 1">
            <a:extLst>
              <a:ext uri="{FF2B5EF4-FFF2-40B4-BE49-F238E27FC236}">
                <a16:creationId xmlns:a16="http://schemas.microsoft.com/office/drawing/2014/main" id="{CFBE4FCB-728A-480D-AA32-D7124E55C503}"/>
              </a:ext>
            </a:extLst>
          </p:cNvPr>
          <p:cNvSpPr txBox="1">
            <a:spLocks/>
          </p:cNvSpPr>
          <p:nvPr/>
        </p:nvSpPr>
        <p:spPr bwMode="auto">
          <a:xfrm>
            <a:off x="6268921" y="1432821"/>
            <a:ext cx="2875079" cy="451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Font typeface="Arial" panose="020B0604020202020204" pitchFamily="34" charset="0"/>
              <a:buChar char="•"/>
            </a:pPr>
            <a:r>
              <a:rPr lang="en-GB" altLang="en-US" sz="1800" kern="0" dirty="0"/>
              <a:t>Nominated for the </a:t>
            </a:r>
            <a:r>
              <a:rPr lang="en-GB" altLang="en-US" sz="1800" b="1" kern="0" dirty="0"/>
              <a:t>Nobel Prize in Economics</a:t>
            </a:r>
            <a:r>
              <a:rPr lang="en-GB" altLang="en-US" sz="1800" kern="0" dirty="0"/>
              <a:t> in 2005;</a:t>
            </a:r>
          </a:p>
          <a:p>
            <a:pPr marL="342900" indent="-342900" algn="l">
              <a:buFont typeface="Arial" panose="020B0604020202020204" pitchFamily="34" charset="0"/>
              <a:buChar char="•"/>
            </a:pPr>
            <a:endParaRPr lang="en-GB" altLang="en-US" sz="1800" kern="0" dirty="0"/>
          </a:p>
          <a:p>
            <a:pPr marL="342900" indent="-342900" algn="l">
              <a:buFont typeface="Arial" panose="020B0604020202020204" pitchFamily="34" charset="0"/>
              <a:buChar char="•"/>
            </a:pPr>
            <a:r>
              <a:rPr lang="en-GB" altLang="en-US" sz="1800" kern="0" dirty="0"/>
              <a:t>World authority in the field of </a:t>
            </a:r>
            <a:r>
              <a:rPr lang="en-GB" altLang="en-US" sz="1800" b="1" kern="0" dirty="0"/>
              <a:t>creative thinking</a:t>
            </a:r>
            <a:r>
              <a:rPr lang="en-GB" altLang="en-US" sz="1800" kern="0" dirty="0"/>
              <a:t> and </a:t>
            </a:r>
            <a:r>
              <a:rPr lang="en-GB" altLang="en-US" sz="1800" b="1" kern="0" dirty="0"/>
              <a:t>innovation</a:t>
            </a:r>
            <a:r>
              <a:rPr lang="en-GB" altLang="en-US" sz="1800" kern="0" dirty="0"/>
              <a:t>;</a:t>
            </a:r>
          </a:p>
          <a:p>
            <a:pPr marL="342900" indent="-342900" algn="l">
              <a:buFont typeface="Arial" panose="020B0604020202020204" pitchFamily="34" charset="0"/>
              <a:buChar char="•"/>
            </a:pPr>
            <a:endParaRPr lang="en-GB" altLang="en-US" sz="1800" kern="0" dirty="0"/>
          </a:p>
          <a:p>
            <a:pPr marL="342900" indent="-342900" algn="l">
              <a:buFont typeface="Arial" panose="020B0604020202020204" pitchFamily="34" charset="0"/>
              <a:buChar char="•"/>
            </a:pPr>
            <a:r>
              <a:rPr lang="en-GB" altLang="en-US" sz="1800" kern="0" dirty="0"/>
              <a:t>He developed, among others, the </a:t>
            </a:r>
            <a:r>
              <a:rPr lang="en-GB" altLang="en-US" sz="1800" b="1" kern="0" dirty="0"/>
              <a:t>Six Thinking Hats Methodology</a:t>
            </a:r>
            <a:r>
              <a:rPr lang="en-GB" altLang="en-US" sz="1800" kern="0" dirty="0"/>
              <a:t>.</a:t>
            </a:r>
          </a:p>
          <a:p>
            <a:pPr marL="342900" indent="-342900" algn="l">
              <a:buFont typeface="Arial" panose="020B0604020202020204" pitchFamily="34" charset="0"/>
              <a:buChar char="•"/>
            </a:pPr>
            <a:endParaRPr lang="en-GB" altLang="en-US" sz="1800" kern="0" dirty="0"/>
          </a:p>
        </p:txBody>
      </p:sp>
      <p:sp>
        <p:nvSpPr>
          <p:cNvPr id="16" name="TextBox 15">
            <a:extLst>
              <a:ext uri="{FF2B5EF4-FFF2-40B4-BE49-F238E27FC236}">
                <a16:creationId xmlns:a16="http://schemas.microsoft.com/office/drawing/2014/main" id="{4C642F55-0B7A-4235-918A-11B3ED05C27D}"/>
              </a:ext>
            </a:extLst>
          </p:cNvPr>
          <p:cNvSpPr txBox="1"/>
          <p:nvPr/>
        </p:nvSpPr>
        <p:spPr>
          <a:xfrm>
            <a:off x="6630335" y="5867447"/>
            <a:ext cx="2160240" cy="461665"/>
          </a:xfrm>
          <a:prstGeom prst="rect">
            <a:avLst/>
          </a:prstGeom>
          <a:noFill/>
        </p:spPr>
        <p:txBody>
          <a:bodyPr wrap="square">
            <a:spAutoFit/>
          </a:bodyPr>
          <a:lstStyle/>
          <a:p>
            <a:pPr algn="ctr"/>
            <a:r>
              <a:rPr lang="en-GB" sz="1200" dirty="0">
                <a:hlinkClick r:id="rId4"/>
              </a:rPr>
              <a:t>https://youtu.be/UjSjZOjNIJg</a:t>
            </a:r>
            <a:endParaRPr lang="en-GB" sz="1200" dirty="0"/>
          </a:p>
          <a:p>
            <a:endParaRPr lang="en-GB" sz="1200" dirty="0"/>
          </a:p>
        </p:txBody>
      </p:sp>
      <p:sp>
        <p:nvSpPr>
          <p:cNvPr id="17" name="TextBox 16">
            <a:extLst>
              <a:ext uri="{FF2B5EF4-FFF2-40B4-BE49-F238E27FC236}">
                <a16:creationId xmlns:a16="http://schemas.microsoft.com/office/drawing/2014/main" id="{E4D958C1-DB3D-4DBA-BCE9-454160E1886C}"/>
              </a:ext>
            </a:extLst>
          </p:cNvPr>
          <p:cNvSpPr txBox="1"/>
          <p:nvPr/>
        </p:nvSpPr>
        <p:spPr>
          <a:xfrm>
            <a:off x="6322673" y="5661248"/>
            <a:ext cx="2767575" cy="276999"/>
          </a:xfrm>
          <a:prstGeom prst="rect">
            <a:avLst/>
          </a:prstGeom>
          <a:noFill/>
        </p:spPr>
        <p:txBody>
          <a:bodyPr wrap="square">
            <a:spAutoFit/>
          </a:bodyPr>
          <a:lstStyle/>
          <a:p>
            <a:pPr algn="ctr"/>
            <a:r>
              <a:rPr lang="en-GB" sz="1200" b="0" i="0" dirty="0">
                <a:effectLst/>
                <a:latin typeface="Roboto" panose="02000000000000000000" pitchFamily="2" charset="0"/>
              </a:rPr>
              <a:t>Edward de Bono on creative thinking</a:t>
            </a:r>
          </a:p>
        </p:txBody>
      </p:sp>
      <p:sp>
        <p:nvSpPr>
          <p:cNvPr id="10" name="Slide Number Placeholder 3">
            <a:extLst>
              <a:ext uri="{FF2B5EF4-FFF2-40B4-BE49-F238E27FC236}">
                <a16:creationId xmlns:a16="http://schemas.microsoft.com/office/drawing/2014/main" id="{4A9498AA-C96B-3F4D-91AA-F988EF34777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20</a:t>
            </a:fld>
            <a:endParaRPr lang="en-PT" dirty="0"/>
          </a:p>
        </p:txBody>
      </p:sp>
    </p:spTree>
    <p:extLst>
      <p:ext uri="{BB962C8B-B14F-4D97-AF65-F5344CB8AC3E}">
        <p14:creationId xmlns:p14="http://schemas.microsoft.com/office/powerpoint/2010/main" val="53538154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56005285-38A7-4FF1-B7A6-0ED17A039BB3}"/>
              </a:ext>
            </a:extLst>
          </p:cNvPr>
          <p:cNvSpPr txBox="1">
            <a:spLocks noChangeArrowheads="1"/>
          </p:cNvSpPr>
          <p:nvPr/>
        </p:nvSpPr>
        <p:spPr bwMode="auto">
          <a:xfrm>
            <a:off x="2483768" y="588404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pt-PT"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TextBox 7">
            <a:extLst>
              <a:ext uri="{FF2B5EF4-FFF2-40B4-BE49-F238E27FC236}">
                <a16:creationId xmlns:a16="http://schemas.microsoft.com/office/drawing/2014/main" id="{84B9CD57-9A49-4E51-8B98-DD5CFDF9ECBA}"/>
              </a:ext>
            </a:extLst>
          </p:cNvPr>
          <p:cNvSpPr txBox="1"/>
          <p:nvPr/>
        </p:nvSpPr>
        <p:spPr>
          <a:xfrm>
            <a:off x="568032" y="6465753"/>
            <a:ext cx="6785892" cy="340734"/>
          </a:xfrm>
          <a:prstGeom prst="rect">
            <a:avLst/>
          </a:prstGeom>
          <a:noFill/>
        </p:spPr>
        <p:txBody>
          <a:bodyPr wrap="square">
            <a:spAutoFit/>
          </a:bodyPr>
          <a:lstStyle/>
          <a:p>
            <a:pPr algn="just">
              <a:lnSpc>
                <a:spcPct val="150000"/>
              </a:lnSpc>
              <a:spcAft>
                <a:spcPts val="800"/>
              </a:spcAft>
            </a:pPr>
            <a:r>
              <a:rPr lang="pt-PT" sz="1200" dirty="0" err="1">
                <a:effectLst/>
                <a:latin typeface="Calibri" panose="020F0502020204030204" pitchFamily="34" charset="0"/>
                <a:ea typeface="Calibri" panose="020F0502020204030204" pitchFamily="34" charset="0"/>
                <a:cs typeface="Times New Roman" panose="02020603050405020304" pitchFamily="18" charset="0"/>
              </a:rPr>
              <a:t>Source</a:t>
            </a:r>
            <a:r>
              <a:rPr lang="pt-PT" sz="1200" dirty="0">
                <a:effectLst/>
                <a:latin typeface="Calibri" panose="020F0502020204030204" pitchFamily="34" charset="0"/>
                <a:ea typeface="Calibri" panose="020F0502020204030204" pitchFamily="34" charset="0"/>
                <a:cs typeface="Times New Roman" panose="02020603050405020304" pitchFamily="18" charset="0"/>
              </a:rPr>
              <a:t>: </a:t>
            </a:r>
            <a:r>
              <a:rPr lang="pt-PT"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https://www.debonogroup.com/services/core-programs/six-thinking-hats/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0378C6A-624D-411A-9A4C-785111260FC6}"/>
              </a:ext>
            </a:extLst>
          </p:cNvPr>
          <p:cNvSpPr txBox="1"/>
          <p:nvPr/>
        </p:nvSpPr>
        <p:spPr>
          <a:xfrm>
            <a:off x="5784310" y="5805123"/>
            <a:ext cx="2898343" cy="830997"/>
          </a:xfrm>
          <a:prstGeom prst="rect">
            <a:avLst/>
          </a:prstGeom>
          <a:noFill/>
        </p:spPr>
        <p:txBody>
          <a:bodyPr wrap="square">
            <a:spAutoFit/>
          </a:bodyPr>
          <a:lstStyle/>
          <a:p>
            <a:r>
              <a:rPr lang="en-GB" sz="1200" b="0" i="0" dirty="0">
                <a:effectLst/>
                <a:latin typeface="Roboto" panose="02000000000000000000" pitchFamily="2" charset="0"/>
              </a:rPr>
              <a:t>Edward de Bono - discusses the Six Thinking Hats®</a:t>
            </a:r>
          </a:p>
          <a:p>
            <a:r>
              <a:rPr lang="en-GB" sz="1200" dirty="0">
                <a:hlinkClick r:id="rId3"/>
              </a:rPr>
              <a:t>https://youtu.be/o3ew6h5nHcc</a:t>
            </a:r>
            <a:endParaRPr lang="en-GB" sz="1200" dirty="0"/>
          </a:p>
          <a:p>
            <a:endParaRPr lang="en-GB" sz="1200" dirty="0"/>
          </a:p>
        </p:txBody>
      </p:sp>
      <p:pic>
        <p:nvPicPr>
          <p:cNvPr id="11" name="Picture 10">
            <a:extLst>
              <a:ext uri="{FF2B5EF4-FFF2-40B4-BE49-F238E27FC236}">
                <a16:creationId xmlns:a16="http://schemas.microsoft.com/office/drawing/2014/main" id="{CB8D1EBE-A48C-429F-A0F2-67069F870B1C}"/>
              </a:ext>
            </a:extLst>
          </p:cNvPr>
          <p:cNvPicPr>
            <a:picLocks noChangeAspect="1"/>
          </p:cNvPicPr>
          <p:nvPr/>
        </p:nvPicPr>
        <p:blipFill>
          <a:blip r:embed="rId4"/>
          <a:stretch>
            <a:fillRect/>
          </a:stretch>
        </p:blipFill>
        <p:spPr>
          <a:xfrm>
            <a:off x="575556" y="1816860"/>
            <a:ext cx="7992888" cy="3806930"/>
          </a:xfrm>
          <a:prstGeom prst="rect">
            <a:avLst/>
          </a:prstGeom>
        </p:spPr>
      </p:pic>
      <p:sp>
        <p:nvSpPr>
          <p:cNvPr id="15" name="TextBox 14">
            <a:extLst>
              <a:ext uri="{FF2B5EF4-FFF2-40B4-BE49-F238E27FC236}">
                <a16:creationId xmlns:a16="http://schemas.microsoft.com/office/drawing/2014/main" id="{DF3A695D-3629-4A27-BB78-16D2B427321D}"/>
              </a:ext>
            </a:extLst>
          </p:cNvPr>
          <p:cNvSpPr txBox="1"/>
          <p:nvPr/>
        </p:nvSpPr>
        <p:spPr>
          <a:xfrm>
            <a:off x="575556" y="5753140"/>
            <a:ext cx="5113724" cy="461665"/>
          </a:xfrm>
          <a:prstGeom prst="rect">
            <a:avLst/>
          </a:prstGeom>
          <a:noFill/>
        </p:spPr>
        <p:txBody>
          <a:bodyPr wrap="square">
            <a:spAutoFit/>
          </a:bodyPr>
          <a:lstStyle/>
          <a:p>
            <a:r>
              <a:rPr lang="en-GB" sz="1200" b="1" dirty="0">
                <a:hlinkClick r:id="rId5">
                  <a:extLst>
                    <a:ext uri="{A12FA001-AC4F-418D-AE19-62706E023703}">
                      <ahyp:hlinkClr xmlns:ahyp="http://schemas.microsoft.com/office/drawing/2018/hyperlinkcolor" val="tx"/>
                    </a:ext>
                  </a:extLst>
                </a:hlinkClick>
              </a:rPr>
              <a:t>Thinking with Hats Intro: </a:t>
            </a:r>
            <a:r>
              <a:rPr lang="en-GB" sz="1200" dirty="0">
                <a:solidFill>
                  <a:srgbClr val="0000FF"/>
                </a:solidFill>
                <a:hlinkClick r:id="rId5">
                  <a:extLst>
                    <a:ext uri="{A12FA001-AC4F-418D-AE19-62706E023703}">
                      <ahyp:hlinkClr xmlns:ahyp="http://schemas.microsoft.com/office/drawing/2018/hyperlinkcolor" val="tx"/>
                    </a:ext>
                  </a:extLst>
                </a:hlinkClick>
              </a:rPr>
              <a:t>https://youtu.be/hvChZ4DAghY</a:t>
            </a:r>
            <a:endParaRPr lang="en-GB" sz="1200" dirty="0"/>
          </a:p>
          <a:p>
            <a:endParaRPr lang="en-GB" sz="1200" dirty="0"/>
          </a:p>
        </p:txBody>
      </p:sp>
      <p:sp>
        <p:nvSpPr>
          <p:cNvPr id="9" name="Slide Number Placeholder 3">
            <a:extLst>
              <a:ext uri="{FF2B5EF4-FFF2-40B4-BE49-F238E27FC236}">
                <a16:creationId xmlns:a16="http://schemas.microsoft.com/office/drawing/2014/main" id="{387E6C52-4B4A-AF4D-8C90-F947C1CC9FE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21</a:t>
            </a:fld>
            <a:endParaRPr lang="en-PT" dirty="0"/>
          </a:p>
        </p:txBody>
      </p:sp>
      <p:sp>
        <p:nvSpPr>
          <p:cNvPr id="2" name="TextBox 4">
            <a:extLst>
              <a:ext uri="{FF2B5EF4-FFF2-40B4-BE49-F238E27FC236}">
                <a16:creationId xmlns:a16="http://schemas.microsoft.com/office/drawing/2014/main" id="{1598C290-C5F9-E278-1B3D-10D739474FEE}"/>
              </a:ext>
            </a:extLst>
          </p:cNvPr>
          <p:cNvSpPr txBox="1">
            <a:spLocks noChangeArrowheads="1"/>
          </p:cNvSpPr>
          <p:nvPr/>
        </p:nvSpPr>
        <p:spPr bwMode="auto">
          <a:xfrm>
            <a:off x="335293" y="233160"/>
            <a:ext cx="8455282"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nSpc>
                <a:spcPct val="150000"/>
              </a:lnSpc>
              <a:spcBef>
                <a:spcPct val="0"/>
              </a:spcBef>
              <a:buNone/>
              <a:defRPr/>
            </a:pPr>
            <a:r>
              <a:rPr lang="pt-PT" altLang="pt-PT" sz="2400" b="1" dirty="0">
                <a:solidFill>
                  <a:srgbClr val="C00000"/>
                </a:solidFill>
                <a:latin typeface="Arial" panose="020B0604020202020204" pitchFamily="34" charset="0"/>
              </a:rPr>
              <a:t>Case </a:t>
            </a:r>
            <a:r>
              <a:rPr lang="pt-PT" altLang="pt-PT" sz="2400" b="1" dirty="0" err="1">
                <a:solidFill>
                  <a:srgbClr val="C00000"/>
                </a:solidFill>
                <a:latin typeface="Arial" panose="020B0604020202020204" pitchFamily="34" charset="0"/>
              </a:rPr>
              <a:t>Discussion</a:t>
            </a:r>
            <a:r>
              <a:rPr lang="pt-PT" altLang="pt-PT" sz="2400" b="1" dirty="0">
                <a:solidFill>
                  <a:srgbClr val="C00000"/>
                </a:solidFill>
                <a:latin typeface="Arial" panose="020B0604020202020204" pitchFamily="34" charset="0"/>
              </a:rPr>
              <a:t> </a:t>
            </a:r>
            <a:r>
              <a:rPr lang="pt-PT" altLang="pt-PT" sz="2400" b="1" dirty="0" err="1">
                <a:solidFill>
                  <a:srgbClr val="C00000"/>
                </a:solidFill>
                <a:latin typeface="Arial" panose="020B0604020202020204" pitchFamily="34" charset="0"/>
              </a:rPr>
              <a:t>Methodology</a:t>
            </a:r>
            <a:r>
              <a:rPr lang="pt-PT" altLang="pt-PT" sz="2400" b="1" dirty="0">
                <a:solidFill>
                  <a:srgbClr val="C00000"/>
                </a:solidFill>
                <a:latin typeface="Arial" panose="020B0604020202020204" pitchFamily="34" charset="0"/>
              </a:rPr>
              <a:t>: “</a:t>
            </a:r>
            <a:r>
              <a:rPr lang="pt-PT" altLang="pt-PT" sz="2400" b="1" dirty="0" err="1">
                <a:solidFill>
                  <a:srgbClr val="C00000"/>
                </a:solidFill>
                <a:latin typeface="Arial" panose="020B0604020202020204" pitchFamily="34" charset="0"/>
              </a:rPr>
              <a:t>Six</a:t>
            </a:r>
            <a:r>
              <a:rPr lang="pt-PT" altLang="pt-PT" sz="2400" b="1" dirty="0">
                <a:solidFill>
                  <a:srgbClr val="C00000"/>
                </a:solidFill>
                <a:latin typeface="Arial" panose="020B0604020202020204" pitchFamily="34" charset="0"/>
              </a:rPr>
              <a:t> </a:t>
            </a:r>
            <a:r>
              <a:rPr lang="pt-PT" altLang="pt-PT" sz="2400" b="1" dirty="0" err="1">
                <a:solidFill>
                  <a:srgbClr val="C00000"/>
                </a:solidFill>
                <a:latin typeface="Arial" panose="020B0604020202020204" pitchFamily="34" charset="0"/>
              </a:rPr>
              <a:t>Thinking</a:t>
            </a:r>
            <a:r>
              <a:rPr lang="pt-PT" altLang="pt-PT" sz="2400" b="1" dirty="0">
                <a:solidFill>
                  <a:srgbClr val="C00000"/>
                </a:solidFill>
                <a:latin typeface="Arial" panose="020B0604020202020204" pitchFamily="34" charset="0"/>
              </a:rPr>
              <a:t> </a:t>
            </a:r>
            <a:r>
              <a:rPr lang="pt-PT" altLang="pt-PT" sz="2400" b="1" dirty="0" err="1">
                <a:solidFill>
                  <a:srgbClr val="C00000"/>
                </a:solidFill>
                <a:latin typeface="Arial" panose="020B0604020202020204" pitchFamily="34" charset="0"/>
              </a:rPr>
              <a:t>Hats</a:t>
            </a:r>
            <a:r>
              <a:rPr lang="pt-PT" altLang="pt-PT" sz="2400" b="1" dirty="0">
                <a:solidFill>
                  <a:srgbClr val="C00000"/>
                </a:solidFill>
                <a:latin typeface="Arial" panose="020B0604020202020204" pitchFamily="34" charset="0"/>
              </a:rPr>
              <a:t>” </a:t>
            </a:r>
            <a:r>
              <a:rPr lang="pt-PT" altLang="pt-PT" sz="2400" b="1" dirty="0" err="1">
                <a:solidFill>
                  <a:srgbClr val="C00000"/>
                </a:solidFill>
                <a:latin typeface="Arial" panose="020B0604020202020204" pitchFamily="34" charset="0"/>
              </a:rPr>
              <a:t>by</a:t>
            </a:r>
            <a:r>
              <a:rPr lang="pt-PT" altLang="pt-PT" sz="2400" b="1" dirty="0">
                <a:solidFill>
                  <a:srgbClr val="C00000"/>
                </a:solidFill>
                <a:latin typeface="Arial" panose="020B0604020202020204" pitchFamily="34" charset="0"/>
              </a:rPr>
              <a:t> Edward De Bono</a:t>
            </a:r>
            <a:endParaRPr kumimoji="0" lang="pt-PT" altLang="pt-PT" sz="2400" b="1" i="0" u="none" strike="noStrike" kern="1200" cap="none" spc="0" normalizeH="0" baseline="0" noProof="0" dirty="0">
              <a:ln>
                <a:noFill/>
              </a:ln>
              <a:solidFill>
                <a:srgbClr val="C00000"/>
              </a:solidFill>
              <a:effectLst/>
              <a:uLnTx/>
              <a:uFillTx/>
              <a:latin typeface="Arial" panose="020B0604020202020204" pitchFamily="34" charset="0"/>
            </a:endParaRPr>
          </a:p>
        </p:txBody>
      </p:sp>
    </p:spTree>
    <p:extLst>
      <p:ext uri="{BB962C8B-B14F-4D97-AF65-F5344CB8AC3E}">
        <p14:creationId xmlns:p14="http://schemas.microsoft.com/office/powerpoint/2010/main" val="196847332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03B3-F9D6-0540-95E5-049434E06A4F}"/>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2. Case </a:t>
            </a:r>
            <a:r>
              <a:rPr lang="pt-PT" sz="3600" b="1" kern="1200" dirty="0" err="1">
                <a:solidFill>
                  <a:srgbClr val="C00000"/>
                </a:solidFill>
                <a:latin typeface="Arial" panose="020B0604020202020204" pitchFamily="34" charset="0"/>
                <a:ea typeface="+mn-ea"/>
                <a:cs typeface="+mn-cs"/>
              </a:rPr>
              <a:t>Discussion</a:t>
            </a:r>
            <a:endParaRPr lang="pt-PT" sz="3600" b="1" kern="1200" dirty="0">
              <a:solidFill>
                <a:srgbClr val="C00000"/>
              </a:solidFill>
              <a:latin typeface="Arial" panose="020B0604020202020204" pitchFamily="34" charset="0"/>
              <a:ea typeface="+mn-ea"/>
              <a:cs typeface="+mn-cs"/>
            </a:endParaRPr>
          </a:p>
        </p:txBody>
      </p:sp>
      <p:sp>
        <p:nvSpPr>
          <p:cNvPr id="3" name="Content Placeholder 2">
            <a:extLst>
              <a:ext uri="{FF2B5EF4-FFF2-40B4-BE49-F238E27FC236}">
                <a16:creationId xmlns:a16="http://schemas.microsoft.com/office/drawing/2014/main" id="{4A051EF0-657F-4C4B-8A54-287C02276A8C}"/>
              </a:ext>
            </a:extLst>
          </p:cNvPr>
          <p:cNvSpPr>
            <a:spLocks noGrp="1"/>
          </p:cNvSpPr>
          <p:nvPr>
            <p:ph idx="1"/>
          </p:nvPr>
        </p:nvSpPr>
        <p:spPr>
          <a:xfrm>
            <a:off x="457200" y="1295905"/>
            <a:ext cx="8229600" cy="4525963"/>
          </a:xfrm>
        </p:spPr>
        <p:txBody>
          <a:bodyPr/>
          <a:lstStyle/>
          <a:p>
            <a:pPr marL="0" indent="0">
              <a:lnSpc>
                <a:spcPct val="150000"/>
              </a:lnSpc>
              <a:buNone/>
            </a:pPr>
            <a:r>
              <a:rPr lang="pt-PT" sz="2000" b="1" dirty="0" err="1">
                <a:solidFill>
                  <a:srgbClr val="C00000"/>
                </a:solidFill>
              </a:rPr>
              <a:t>Indications</a:t>
            </a:r>
            <a:r>
              <a:rPr lang="pt-PT" sz="2000" b="1" dirty="0">
                <a:solidFill>
                  <a:srgbClr val="C00000"/>
                </a:solidFill>
              </a:rPr>
              <a:t> for </a:t>
            </a:r>
            <a:r>
              <a:rPr lang="pt-PT" sz="2000" b="1" dirty="0" err="1">
                <a:solidFill>
                  <a:srgbClr val="C00000"/>
                </a:solidFill>
              </a:rPr>
              <a:t>discussion</a:t>
            </a:r>
            <a:r>
              <a:rPr lang="pt-PT" sz="2000" b="1" dirty="0">
                <a:solidFill>
                  <a:srgbClr val="C00000"/>
                </a:solidFill>
              </a:rPr>
              <a:t> </a:t>
            </a:r>
            <a:r>
              <a:rPr lang="pt-PT" sz="2000" b="1" dirty="0" err="1">
                <a:solidFill>
                  <a:srgbClr val="C00000"/>
                </a:solidFill>
              </a:rPr>
              <a:t>of</a:t>
            </a:r>
            <a:r>
              <a:rPr lang="pt-PT" sz="2000" b="1" dirty="0">
                <a:solidFill>
                  <a:srgbClr val="C00000"/>
                </a:solidFill>
              </a:rPr>
              <a:t> </a:t>
            </a:r>
            <a:r>
              <a:rPr lang="pt-PT" sz="2000" b="1" dirty="0" err="1">
                <a:solidFill>
                  <a:srgbClr val="C00000"/>
                </a:solidFill>
              </a:rPr>
              <a:t>the</a:t>
            </a:r>
            <a:r>
              <a:rPr lang="pt-PT" sz="2000" b="1" dirty="0">
                <a:solidFill>
                  <a:srgbClr val="C00000"/>
                </a:solidFill>
              </a:rPr>
              <a:t> case</a:t>
            </a:r>
            <a:endParaRPr lang="pt-PT" sz="1800" dirty="0"/>
          </a:p>
          <a:p>
            <a:pPr marL="0" indent="0">
              <a:lnSpc>
                <a:spcPct val="150000"/>
              </a:lnSpc>
              <a:buNone/>
            </a:pPr>
            <a:r>
              <a:rPr lang="pt-PT" sz="1800" dirty="0" err="1"/>
              <a:t>When</a:t>
            </a:r>
            <a:r>
              <a:rPr lang="pt-PT" sz="1800" dirty="0"/>
              <a:t> </a:t>
            </a:r>
            <a:r>
              <a:rPr lang="pt-PT" sz="1800" dirty="0" err="1"/>
              <a:t>you</a:t>
            </a:r>
            <a:r>
              <a:rPr lang="pt-PT" sz="1800" dirty="0"/>
              <a:t> </a:t>
            </a:r>
            <a:r>
              <a:rPr lang="pt-PT" sz="1800" dirty="0" err="1"/>
              <a:t>receive</a:t>
            </a:r>
            <a:r>
              <a:rPr lang="pt-PT" sz="1800" dirty="0"/>
              <a:t> </a:t>
            </a:r>
            <a:r>
              <a:rPr lang="pt-PT" sz="1800" dirty="0" err="1"/>
              <a:t>the</a:t>
            </a:r>
            <a:r>
              <a:rPr lang="pt-PT" sz="1800" dirty="0"/>
              <a:t> case </a:t>
            </a:r>
            <a:r>
              <a:rPr lang="pt-PT" sz="1800" dirty="0" err="1"/>
              <a:t>presentation</a:t>
            </a:r>
            <a:r>
              <a:rPr lang="pt-PT" sz="1800" dirty="0"/>
              <a:t> </a:t>
            </a:r>
            <a:r>
              <a:rPr lang="pt-PT" sz="1800" dirty="0" err="1"/>
              <a:t>document</a:t>
            </a:r>
            <a:r>
              <a:rPr lang="pt-PT" sz="1800" dirty="0"/>
              <a:t> </a:t>
            </a:r>
            <a:r>
              <a:rPr lang="pt-PT" sz="1800" dirty="0" err="1"/>
              <a:t>you</a:t>
            </a:r>
            <a:r>
              <a:rPr lang="pt-PT" sz="1800" dirty="0"/>
              <a:t> </a:t>
            </a:r>
            <a:r>
              <a:rPr lang="pt-PT" sz="1800" dirty="0" err="1"/>
              <a:t>need</a:t>
            </a:r>
            <a:r>
              <a:rPr lang="pt-PT" sz="1800" dirty="0"/>
              <a:t> to </a:t>
            </a:r>
            <a:r>
              <a:rPr lang="pt-PT" sz="1800" dirty="0" err="1"/>
              <a:t>discuss</a:t>
            </a:r>
            <a:r>
              <a:rPr lang="pt-PT" sz="1800" dirty="0"/>
              <a:t>, </a:t>
            </a:r>
            <a:r>
              <a:rPr lang="pt-PT" sz="1800" dirty="0" err="1"/>
              <a:t>all</a:t>
            </a:r>
            <a:r>
              <a:rPr lang="pt-PT" sz="1800" dirty="0"/>
              <a:t> </a:t>
            </a:r>
            <a:r>
              <a:rPr lang="pt-PT" sz="1800" dirty="0" err="1"/>
              <a:t>members</a:t>
            </a:r>
            <a:r>
              <a:rPr lang="pt-PT" sz="1800" dirty="0"/>
              <a:t> </a:t>
            </a:r>
            <a:r>
              <a:rPr lang="pt-PT" sz="1800" dirty="0" err="1"/>
              <a:t>of</a:t>
            </a:r>
            <a:r>
              <a:rPr lang="pt-PT" sz="1800" dirty="0"/>
              <a:t> </a:t>
            </a:r>
            <a:r>
              <a:rPr lang="pt-PT" sz="1800" dirty="0" err="1"/>
              <a:t>the</a:t>
            </a:r>
            <a:r>
              <a:rPr lang="pt-PT" sz="1800" dirty="0"/>
              <a:t> </a:t>
            </a:r>
            <a:r>
              <a:rPr lang="pt-PT" sz="1800" dirty="0" err="1"/>
              <a:t>group</a:t>
            </a:r>
            <a:r>
              <a:rPr lang="pt-PT" sz="1800" dirty="0"/>
              <a:t> </a:t>
            </a:r>
            <a:r>
              <a:rPr lang="pt-PT" sz="1800" dirty="0" err="1"/>
              <a:t>should</a:t>
            </a:r>
            <a:r>
              <a:rPr lang="pt-PT" sz="1800" dirty="0"/>
              <a:t> </a:t>
            </a:r>
            <a:r>
              <a:rPr lang="pt-PT" sz="1800" dirty="0" err="1"/>
              <a:t>read</a:t>
            </a:r>
            <a:r>
              <a:rPr lang="pt-PT" sz="1800" dirty="0"/>
              <a:t> </a:t>
            </a:r>
            <a:r>
              <a:rPr lang="pt-PT" sz="1800" dirty="0" err="1"/>
              <a:t>it</a:t>
            </a:r>
            <a:r>
              <a:rPr lang="pt-PT" sz="1800" dirty="0"/>
              <a:t> </a:t>
            </a:r>
            <a:r>
              <a:rPr lang="pt-PT" sz="1800" dirty="0" err="1"/>
              <a:t>carefully</a:t>
            </a:r>
            <a:r>
              <a:rPr lang="pt-PT" sz="1800" dirty="0"/>
              <a:t> </a:t>
            </a:r>
            <a:r>
              <a:rPr lang="pt-PT" sz="1800" dirty="0" err="1"/>
              <a:t>and</a:t>
            </a:r>
            <a:r>
              <a:rPr lang="pt-PT" sz="1800" dirty="0"/>
              <a:t> familiarize </a:t>
            </a:r>
            <a:r>
              <a:rPr lang="pt-PT" sz="1800" dirty="0" err="1"/>
              <a:t>themselves</a:t>
            </a:r>
            <a:r>
              <a:rPr lang="pt-PT" sz="1800" dirty="0"/>
              <a:t> </a:t>
            </a:r>
            <a:r>
              <a:rPr lang="pt-PT" sz="1800" dirty="0" err="1"/>
              <a:t>with</a:t>
            </a:r>
            <a:r>
              <a:rPr lang="pt-PT" sz="1800" dirty="0"/>
              <a:t> </a:t>
            </a:r>
            <a:r>
              <a:rPr lang="pt-PT" sz="1800" dirty="0" err="1"/>
              <a:t>the</a:t>
            </a:r>
            <a:r>
              <a:rPr lang="pt-PT" sz="1800" dirty="0"/>
              <a:t> </a:t>
            </a:r>
            <a:r>
              <a:rPr lang="pt-PT" sz="1800" dirty="0" err="1"/>
              <a:t>company</a:t>
            </a:r>
            <a:r>
              <a:rPr lang="pt-PT" sz="1800" dirty="0"/>
              <a:t> </a:t>
            </a:r>
            <a:r>
              <a:rPr lang="pt-PT" sz="1800" dirty="0" err="1"/>
              <a:t>and</a:t>
            </a:r>
            <a:r>
              <a:rPr lang="pt-PT" sz="1800" dirty="0"/>
              <a:t> </a:t>
            </a:r>
            <a:r>
              <a:rPr lang="pt-PT" sz="1800" dirty="0" err="1"/>
              <a:t>its</a:t>
            </a:r>
            <a:r>
              <a:rPr lang="pt-PT" sz="1800" dirty="0"/>
              <a:t> website;</a:t>
            </a:r>
          </a:p>
          <a:p>
            <a:pPr marL="0" indent="0">
              <a:lnSpc>
                <a:spcPct val="150000"/>
              </a:lnSpc>
              <a:buNone/>
            </a:pPr>
            <a:r>
              <a:rPr lang="pt-PT" sz="1800" dirty="0" err="1"/>
              <a:t>Then</a:t>
            </a:r>
            <a:r>
              <a:rPr lang="pt-PT" sz="1800" dirty="0"/>
              <a:t>, </a:t>
            </a:r>
            <a:r>
              <a:rPr lang="pt-PT" sz="1800" dirty="0" err="1"/>
              <a:t>it</a:t>
            </a:r>
            <a:r>
              <a:rPr lang="pt-PT" sz="1800" dirty="0"/>
              <a:t> </a:t>
            </a:r>
            <a:r>
              <a:rPr lang="pt-PT" sz="1800" dirty="0" err="1"/>
              <a:t>is</a:t>
            </a:r>
            <a:r>
              <a:rPr lang="pt-PT" sz="1800" dirty="0"/>
              <a:t> </a:t>
            </a:r>
            <a:r>
              <a:rPr lang="pt-PT" sz="1800" dirty="0" err="1"/>
              <a:t>suggested</a:t>
            </a:r>
            <a:r>
              <a:rPr lang="pt-PT" sz="1800" dirty="0"/>
              <a:t> </a:t>
            </a:r>
            <a:r>
              <a:rPr lang="pt-PT" sz="1800" dirty="0" err="1"/>
              <a:t>that</a:t>
            </a:r>
            <a:r>
              <a:rPr lang="pt-PT" sz="1800" dirty="0"/>
              <a:t> </a:t>
            </a:r>
            <a:r>
              <a:rPr lang="pt-PT" sz="1800" dirty="0" err="1"/>
              <a:t>the</a:t>
            </a:r>
            <a:r>
              <a:rPr lang="pt-PT" sz="1800" dirty="0"/>
              <a:t> </a:t>
            </a:r>
            <a:r>
              <a:rPr lang="pt-PT" sz="1800" dirty="0" err="1"/>
              <a:t>group</a:t>
            </a:r>
            <a:r>
              <a:rPr lang="pt-PT" sz="1800" dirty="0"/>
              <a:t> </a:t>
            </a:r>
            <a:r>
              <a:rPr lang="pt-PT" sz="1800" dirty="0" err="1"/>
              <a:t>meets</a:t>
            </a:r>
            <a:r>
              <a:rPr lang="pt-PT" sz="1800" dirty="0"/>
              <a:t> to </a:t>
            </a:r>
            <a:r>
              <a:rPr lang="pt-PT" sz="1800" dirty="0" err="1"/>
              <a:t>analyze</a:t>
            </a:r>
            <a:r>
              <a:rPr lang="pt-PT" sz="1800" dirty="0"/>
              <a:t> </a:t>
            </a:r>
            <a:r>
              <a:rPr lang="pt-PT" sz="1800" dirty="0" err="1"/>
              <a:t>and</a:t>
            </a:r>
            <a:r>
              <a:rPr lang="pt-PT" sz="1800" dirty="0"/>
              <a:t> prepare </a:t>
            </a:r>
            <a:r>
              <a:rPr lang="pt-PT" sz="1800" dirty="0" err="1"/>
              <a:t>the</a:t>
            </a:r>
            <a:r>
              <a:rPr lang="pt-PT" sz="1800" dirty="0"/>
              <a:t> </a:t>
            </a:r>
            <a:r>
              <a:rPr lang="pt-PT" sz="1800" dirty="0" err="1"/>
              <a:t>discussion</a:t>
            </a:r>
            <a:r>
              <a:rPr lang="pt-PT" sz="1800" dirty="0"/>
              <a:t> </a:t>
            </a:r>
            <a:r>
              <a:rPr lang="pt-PT" sz="1800" dirty="0" err="1"/>
              <a:t>document</a:t>
            </a:r>
            <a:r>
              <a:rPr lang="pt-PT" sz="1800" dirty="0"/>
              <a:t> </a:t>
            </a:r>
            <a:r>
              <a:rPr lang="pt-PT" sz="1800" dirty="0" err="1"/>
              <a:t>of</a:t>
            </a:r>
            <a:r>
              <a:rPr lang="pt-PT" sz="1800" dirty="0"/>
              <a:t> </a:t>
            </a:r>
            <a:r>
              <a:rPr lang="pt-PT" sz="1800" dirty="0" err="1"/>
              <a:t>the</a:t>
            </a:r>
            <a:r>
              <a:rPr lang="pt-PT" sz="1800" dirty="0"/>
              <a:t> case </a:t>
            </a:r>
            <a:r>
              <a:rPr lang="pt-PT" sz="1800" dirty="0" err="1"/>
              <a:t>together</a:t>
            </a:r>
            <a:r>
              <a:rPr lang="pt-PT" sz="1800" dirty="0"/>
              <a:t>. To do </a:t>
            </a:r>
            <a:r>
              <a:rPr lang="pt-PT" sz="1800" dirty="0" err="1"/>
              <a:t>this</a:t>
            </a:r>
            <a:r>
              <a:rPr lang="pt-PT" sz="1800" dirty="0"/>
              <a:t>, </a:t>
            </a:r>
            <a:r>
              <a:rPr lang="pt-PT" sz="1800" dirty="0" err="1"/>
              <a:t>they</a:t>
            </a:r>
            <a:r>
              <a:rPr lang="pt-PT" sz="1800" dirty="0"/>
              <a:t> </a:t>
            </a:r>
            <a:r>
              <a:rPr lang="pt-PT" sz="1800" dirty="0" err="1"/>
              <a:t>should</a:t>
            </a:r>
            <a:r>
              <a:rPr lang="pt-PT" sz="1800" dirty="0"/>
              <a:t> </a:t>
            </a:r>
            <a:r>
              <a:rPr lang="pt-PT" sz="1800" dirty="0" err="1"/>
              <a:t>promote</a:t>
            </a:r>
            <a:r>
              <a:rPr lang="pt-PT" sz="1800" dirty="0"/>
              <a:t> a </a:t>
            </a:r>
            <a:r>
              <a:rPr lang="pt-PT" sz="1800" dirty="0" err="1"/>
              <a:t>conversation</a:t>
            </a:r>
            <a:r>
              <a:rPr lang="pt-PT" sz="1800" dirty="0"/>
              <a:t> </a:t>
            </a:r>
            <a:r>
              <a:rPr lang="pt-PT" sz="1800" dirty="0" err="1"/>
              <a:t>about</a:t>
            </a:r>
            <a:r>
              <a:rPr lang="pt-PT" sz="1800" dirty="0"/>
              <a:t> </a:t>
            </a:r>
            <a:r>
              <a:rPr lang="pt-PT" sz="1800" dirty="0" err="1"/>
              <a:t>the</a:t>
            </a:r>
            <a:r>
              <a:rPr lang="pt-PT" sz="1800" dirty="0"/>
              <a:t> case, </a:t>
            </a:r>
            <a:r>
              <a:rPr lang="pt-PT" sz="1800" b="1" dirty="0" err="1">
                <a:solidFill>
                  <a:srgbClr val="C00000"/>
                </a:solidFill>
              </a:rPr>
              <a:t>using</a:t>
            </a:r>
            <a:r>
              <a:rPr lang="pt-PT" sz="1800" b="1" dirty="0">
                <a:solidFill>
                  <a:srgbClr val="C00000"/>
                </a:solidFill>
              </a:rPr>
              <a:t> </a:t>
            </a:r>
            <a:r>
              <a:rPr lang="pt-PT" sz="1800" b="1" dirty="0" err="1">
                <a:solidFill>
                  <a:srgbClr val="C00000"/>
                </a:solidFill>
              </a:rPr>
              <a:t>the</a:t>
            </a:r>
            <a:r>
              <a:rPr lang="pt-PT" sz="1800" b="1" dirty="0">
                <a:solidFill>
                  <a:srgbClr val="C00000"/>
                </a:solidFill>
              </a:rPr>
              <a:t> </a:t>
            </a:r>
            <a:r>
              <a:rPr lang="pt-PT" sz="1800" b="1" dirty="0" err="1">
                <a:solidFill>
                  <a:srgbClr val="C00000"/>
                </a:solidFill>
              </a:rPr>
              <a:t>principles</a:t>
            </a:r>
            <a:r>
              <a:rPr lang="pt-PT" sz="1800" b="1" dirty="0">
                <a:solidFill>
                  <a:srgbClr val="C00000"/>
                </a:solidFill>
              </a:rPr>
              <a:t> </a:t>
            </a:r>
            <a:r>
              <a:rPr lang="pt-PT" sz="1800" b="1" dirty="0" err="1">
                <a:solidFill>
                  <a:srgbClr val="C00000"/>
                </a:solidFill>
              </a:rPr>
              <a:t>of</a:t>
            </a:r>
            <a:r>
              <a:rPr lang="pt-PT" sz="1800" b="1" dirty="0">
                <a:solidFill>
                  <a:srgbClr val="C00000"/>
                </a:solidFill>
              </a:rPr>
              <a:t> </a:t>
            </a:r>
            <a:r>
              <a:rPr lang="pt-PT" sz="1800" b="1" dirty="0" err="1">
                <a:solidFill>
                  <a:srgbClr val="C00000"/>
                </a:solidFill>
              </a:rPr>
              <a:t>the</a:t>
            </a:r>
            <a:r>
              <a:rPr lang="pt-PT" sz="1800" b="1" dirty="0">
                <a:solidFill>
                  <a:srgbClr val="C00000"/>
                </a:solidFill>
              </a:rPr>
              <a:t> </a:t>
            </a:r>
            <a:r>
              <a:rPr lang="pt-PT" sz="1800" b="1" dirty="0" err="1">
                <a:solidFill>
                  <a:srgbClr val="C00000"/>
                </a:solidFill>
              </a:rPr>
              <a:t>Six</a:t>
            </a:r>
            <a:r>
              <a:rPr lang="pt-PT" sz="1800" b="1" dirty="0">
                <a:solidFill>
                  <a:srgbClr val="C00000"/>
                </a:solidFill>
              </a:rPr>
              <a:t> </a:t>
            </a:r>
            <a:r>
              <a:rPr lang="pt-PT" sz="1800" b="1" dirty="0" err="1">
                <a:solidFill>
                  <a:srgbClr val="C00000"/>
                </a:solidFill>
              </a:rPr>
              <a:t>Thinking</a:t>
            </a:r>
            <a:r>
              <a:rPr lang="pt-PT" sz="1800" b="1" dirty="0">
                <a:solidFill>
                  <a:srgbClr val="C00000"/>
                </a:solidFill>
              </a:rPr>
              <a:t> </a:t>
            </a:r>
            <a:r>
              <a:rPr lang="pt-PT" sz="1800" b="1" dirty="0" err="1">
                <a:solidFill>
                  <a:srgbClr val="C00000"/>
                </a:solidFill>
              </a:rPr>
              <a:t>Hats</a:t>
            </a:r>
            <a:r>
              <a:rPr lang="pt-PT" sz="1800" b="1" dirty="0">
                <a:solidFill>
                  <a:srgbClr val="C00000"/>
                </a:solidFill>
              </a:rPr>
              <a:t> </a:t>
            </a:r>
            <a:r>
              <a:rPr lang="pt-PT" sz="1800" b="1" dirty="0" err="1">
                <a:solidFill>
                  <a:srgbClr val="C00000"/>
                </a:solidFill>
              </a:rPr>
              <a:t>methodology</a:t>
            </a:r>
            <a:r>
              <a:rPr lang="pt-PT" sz="1800" b="1" dirty="0">
                <a:solidFill>
                  <a:srgbClr val="C00000"/>
                </a:solidFill>
              </a:rPr>
              <a:t>®</a:t>
            </a:r>
            <a:r>
              <a:rPr lang="pt-PT" sz="1800" dirty="0">
                <a:solidFill>
                  <a:srgbClr val="C00000"/>
                </a:solidFill>
              </a:rPr>
              <a:t>. </a:t>
            </a:r>
            <a:r>
              <a:rPr lang="pt-PT" sz="1800" dirty="0" err="1"/>
              <a:t>Wearing</a:t>
            </a:r>
            <a:r>
              <a:rPr lang="pt-PT" sz="1800" dirty="0"/>
              <a:t> </a:t>
            </a:r>
            <a:r>
              <a:rPr lang="pt-PT" sz="1800" dirty="0" err="1"/>
              <a:t>one</a:t>
            </a:r>
            <a:r>
              <a:rPr lang="pt-PT" sz="1800" dirty="0"/>
              <a:t> </a:t>
            </a:r>
            <a:r>
              <a:rPr lang="pt-PT" sz="1800" dirty="0" err="1"/>
              <a:t>hat</a:t>
            </a:r>
            <a:r>
              <a:rPr lang="pt-PT" sz="1800" dirty="0"/>
              <a:t> </a:t>
            </a:r>
            <a:r>
              <a:rPr lang="pt-PT" sz="1800" dirty="0" err="1"/>
              <a:t>at</a:t>
            </a:r>
            <a:r>
              <a:rPr lang="pt-PT" sz="1800" dirty="0"/>
              <a:t> a time, </a:t>
            </a:r>
            <a:r>
              <a:rPr lang="pt-PT" sz="1800" dirty="0" err="1"/>
              <a:t>everyone</a:t>
            </a:r>
            <a:r>
              <a:rPr lang="pt-PT" sz="1800" dirty="0"/>
              <a:t> in </a:t>
            </a:r>
            <a:r>
              <a:rPr lang="pt-PT" sz="1800" dirty="0" err="1"/>
              <a:t>the</a:t>
            </a:r>
            <a:r>
              <a:rPr lang="pt-PT" sz="1800" dirty="0"/>
              <a:t> </a:t>
            </a:r>
            <a:r>
              <a:rPr lang="pt-PT" sz="1800" dirty="0" err="1"/>
              <a:t>group</a:t>
            </a:r>
            <a:r>
              <a:rPr lang="pt-PT" sz="1800" dirty="0"/>
              <a:t> </a:t>
            </a:r>
            <a:r>
              <a:rPr lang="pt-PT" sz="1800" dirty="0" err="1"/>
              <a:t>should</a:t>
            </a:r>
            <a:r>
              <a:rPr lang="pt-PT" sz="1800" dirty="0"/>
              <a:t> </a:t>
            </a:r>
            <a:r>
              <a:rPr lang="pt-PT" sz="1800" dirty="0" err="1"/>
              <a:t>contribute</a:t>
            </a:r>
            <a:r>
              <a:rPr lang="pt-PT" sz="1800" dirty="0"/>
              <a:t> to </a:t>
            </a:r>
            <a:r>
              <a:rPr lang="pt-PT" sz="1800" dirty="0" err="1"/>
              <a:t>the</a:t>
            </a:r>
            <a:r>
              <a:rPr lang="pt-PT" sz="1800" dirty="0"/>
              <a:t> </a:t>
            </a:r>
            <a:r>
              <a:rPr lang="pt-PT" sz="1800" dirty="0" err="1"/>
              <a:t>conversation</a:t>
            </a:r>
            <a:r>
              <a:rPr lang="pt-PT" sz="1800" dirty="0"/>
              <a:t>. </a:t>
            </a:r>
            <a:r>
              <a:rPr lang="pt-PT" sz="1800" dirty="0" err="1"/>
              <a:t>One</a:t>
            </a:r>
            <a:r>
              <a:rPr lang="pt-PT" sz="1800" dirty="0"/>
              <a:t> </a:t>
            </a:r>
            <a:r>
              <a:rPr lang="pt-PT" sz="1800" dirty="0" err="1"/>
              <a:t>of</a:t>
            </a:r>
            <a:r>
              <a:rPr lang="pt-PT" sz="1800" dirty="0"/>
              <a:t> </a:t>
            </a:r>
            <a:r>
              <a:rPr lang="pt-PT" sz="1800" dirty="0" err="1"/>
              <a:t>the</a:t>
            </a:r>
            <a:r>
              <a:rPr lang="pt-PT" sz="1800" dirty="0"/>
              <a:t> </a:t>
            </a:r>
            <a:r>
              <a:rPr lang="pt-PT" sz="1800" dirty="0" err="1"/>
              <a:t>members</a:t>
            </a:r>
            <a:r>
              <a:rPr lang="pt-PT" sz="1800" dirty="0"/>
              <a:t> </a:t>
            </a:r>
            <a:r>
              <a:rPr lang="pt-PT" sz="1800" dirty="0" err="1"/>
              <a:t>of</a:t>
            </a:r>
            <a:r>
              <a:rPr lang="pt-PT" sz="1800" dirty="0"/>
              <a:t> </a:t>
            </a:r>
            <a:r>
              <a:rPr lang="pt-PT" sz="1800" dirty="0" err="1"/>
              <a:t>the</a:t>
            </a:r>
            <a:r>
              <a:rPr lang="pt-PT" sz="1800" dirty="0"/>
              <a:t> </a:t>
            </a:r>
            <a:r>
              <a:rPr lang="pt-PT" sz="1800" dirty="0" err="1"/>
              <a:t>group</a:t>
            </a:r>
            <a:r>
              <a:rPr lang="pt-PT" sz="1800" dirty="0"/>
              <a:t>, </a:t>
            </a:r>
            <a:r>
              <a:rPr lang="pt-PT" sz="1800" dirty="0" err="1"/>
              <a:t>previously</a:t>
            </a:r>
            <a:r>
              <a:rPr lang="pt-PT" sz="1800" dirty="0"/>
              <a:t> </a:t>
            </a:r>
            <a:r>
              <a:rPr lang="pt-PT" sz="1800" dirty="0" err="1"/>
              <a:t>chosen</a:t>
            </a:r>
            <a:r>
              <a:rPr lang="pt-PT" sz="1800" dirty="0"/>
              <a:t>, must use </a:t>
            </a:r>
            <a:r>
              <a:rPr lang="pt-PT" sz="1800" dirty="0" err="1"/>
              <a:t>the</a:t>
            </a:r>
            <a:r>
              <a:rPr lang="pt-PT" sz="1800" dirty="0"/>
              <a:t> </a:t>
            </a:r>
            <a:r>
              <a:rPr lang="pt-PT" sz="1800" dirty="0" err="1"/>
              <a:t>Blue</a:t>
            </a:r>
            <a:r>
              <a:rPr lang="pt-PT" sz="1800" dirty="0"/>
              <a:t> </a:t>
            </a:r>
            <a:r>
              <a:rPr lang="pt-PT" sz="1800" dirty="0" err="1"/>
              <a:t>Hat</a:t>
            </a:r>
            <a:r>
              <a:rPr lang="pt-PT" sz="1800" dirty="0"/>
              <a:t>, </a:t>
            </a:r>
            <a:r>
              <a:rPr lang="pt-PT" sz="1800" dirty="0" err="1"/>
              <a:t>that</a:t>
            </a:r>
            <a:r>
              <a:rPr lang="pt-PT" sz="1800" dirty="0"/>
              <a:t> </a:t>
            </a:r>
            <a:r>
              <a:rPr lang="pt-PT" sz="1800" dirty="0" err="1"/>
              <a:t>is</a:t>
            </a:r>
            <a:r>
              <a:rPr lang="pt-PT" sz="1800" dirty="0"/>
              <a:t>, </a:t>
            </a:r>
            <a:r>
              <a:rPr lang="pt-PT" sz="1800" dirty="0" err="1"/>
              <a:t>be</a:t>
            </a:r>
            <a:r>
              <a:rPr lang="pt-PT" sz="1800" dirty="0"/>
              <a:t> </a:t>
            </a:r>
            <a:r>
              <a:rPr lang="pt-PT" sz="1800" dirty="0" err="1"/>
              <a:t>the</a:t>
            </a:r>
            <a:r>
              <a:rPr lang="pt-PT" sz="1800" dirty="0"/>
              <a:t> </a:t>
            </a:r>
            <a:r>
              <a:rPr lang="pt-PT" sz="1800" dirty="0" err="1"/>
              <a:t>moderator</a:t>
            </a:r>
            <a:r>
              <a:rPr lang="pt-PT" sz="1800" dirty="0"/>
              <a:t> </a:t>
            </a:r>
            <a:r>
              <a:rPr lang="pt-PT" sz="1800" dirty="0" err="1"/>
              <a:t>of</a:t>
            </a:r>
            <a:r>
              <a:rPr lang="pt-PT" sz="1800" dirty="0"/>
              <a:t> </a:t>
            </a:r>
            <a:r>
              <a:rPr lang="pt-PT" sz="1800" dirty="0" err="1"/>
              <a:t>the</a:t>
            </a:r>
            <a:r>
              <a:rPr lang="pt-PT" sz="1800" dirty="0"/>
              <a:t> </a:t>
            </a:r>
            <a:r>
              <a:rPr lang="pt-PT" sz="1800" dirty="0" err="1"/>
              <a:t>discussion</a:t>
            </a:r>
            <a:r>
              <a:rPr lang="pt-PT" sz="1800" dirty="0"/>
              <a:t>.  </a:t>
            </a:r>
            <a:r>
              <a:rPr lang="pt-PT" sz="1800" dirty="0" err="1"/>
              <a:t>Their</a:t>
            </a:r>
            <a:r>
              <a:rPr lang="pt-PT" sz="1800" dirty="0"/>
              <a:t> role </a:t>
            </a:r>
            <a:r>
              <a:rPr lang="pt-PT" sz="1800" dirty="0" err="1"/>
              <a:t>is</a:t>
            </a:r>
            <a:r>
              <a:rPr lang="pt-PT" sz="1800" dirty="0"/>
              <a:t> to </a:t>
            </a:r>
            <a:r>
              <a:rPr lang="pt-PT" sz="1800" dirty="0" err="1"/>
              <a:t>ensure</a:t>
            </a:r>
            <a:r>
              <a:rPr lang="pt-PT" sz="1800" dirty="0"/>
              <a:t> </a:t>
            </a:r>
            <a:r>
              <a:rPr lang="pt-PT" sz="1800" dirty="0" err="1"/>
              <a:t>that</a:t>
            </a:r>
            <a:r>
              <a:rPr lang="pt-PT" sz="1800" dirty="0"/>
              <a:t> </a:t>
            </a:r>
            <a:r>
              <a:rPr lang="pt-PT" sz="1800" dirty="0" err="1"/>
              <a:t>only</a:t>
            </a:r>
            <a:r>
              <a:rPr lang="pt-PT" sz="1800" dirty="0"/>
              <a:t> </a:t>
            </a:r>
            <a:r>
              <a:rPr lang="pt-PT" sz="1800" dirty="0" err="1"/>
              <a:t>one</a:t>
            </a:r>
            <a:r>
              <a:rPr lang="pt-PT" sz="1800" dirty="0"/>
              <a:t> </a:t>
            </a:r>
            <a:r>
              <a:rPr lang="pt-PT" sz="1800" dirty="0" err="1"/>
              <a:t>hat</a:t>
            </a:r>
            <a:r>
              <a:rPr lang="pt-PT" sz="1800" dirty="0"/>
              <a:t> </a:t>
            </a:r>
            <a:r>
              <a:rPr lang="pt-PT" sz="1800" dirty="0" err="1"/>
              <a:t>is</a:t>
            </a:r>
            <a:r>
              <a:rPr lang="pt-PT" sz="1800" dirty="0"/>
              <a:t> </a:t>
            </a:r>
            <a:r>
              <a:rPr lang="pt-PT" sz="1800" dirty="0" err="1"/>
              <a:t>worn</a:t>
            </a:r>
            <a:r>
              <a:rPr lang="pt-PT" sz="1800" dirty="0"/>
              <a:t> </a:t>
            </a:r>
            <a:r>
              <a:rPr lang="pt-PT" sz="1800" dirty="0" err="1"/>
              <a:t>at</a:t>
            </a:r>
            <a:r>
              <a:rPr lang="pt-PT" sz="1800" dirty="0"/>
              <a:t> a time, </a:t>
            </a:r>
            <a:r>
              <a:rPr lang="pt-PT" sz="1800" dirty="0" err="1"/>
              <a:t>and</a:t>
            </a:r>
            <a:r>
              <a:rPr lang="pt-PT" sz="1800" dirty="0"/>
              <a:t> </a:t>
            </a:r>
            <a:r>
              <a:rPr lang="pt-PT" sz="1800" dirty="0" err="1"/>
              <a:t>that</a:t>
            </a:r>
            <a:r>
              <a:rPr lang="pt-PT" sz="1800" dirty="0"/>
              <a:t> </a:t>
            </a:r>
            <a:r>
              <a:rPr lang="pt-PT" sz="1800" dirty="0" err="1"/>
              <a:t>the</a:t>
            </a:r>
            <a:r>
              <a:rPr lang="pt-PT" sz="1800" dirty="0"/>
              <a:t> </a:t>
            </a:r>
            <a:r>
              <a:rPr lang="pt-PT" sz="1800" dirty="0" err="1"/>
              <a:t>members</a:t>
            </a:r>
            <a:r>
              <a:rPr lang="pt-PT" sz="1800" dirty="0"/>
              <a:t> </a:t>
            </a:r>
            <a:r>
              <a:rPr lang="pt-PT" sz="1800" dirty="0" err="1"/>
              <a:t>of</a:t>
            </a:r>
            <a:r>
              <a:rPr lang="pt-PT" sz="1800" dirty="0"/>
              <a:t> </a:t>
            </a:r>
            <a:r>
              <a:rPr lang="pt-PT" sz="1800" dirty="0" err="1"/>
              <a:t>the</a:t>
            </a:r>
            <a:r>
              <a:rPr lang="pt-PT" sz="1800" dirty="0"/>
              <a:t> </a:t>
            </a:r>
            <a:r>
              <a:rPr lang="pt-PT" sz="1800" dirty="0" err="1"/>
              <a:t>group</a:t>
            </a:r>
            <a:r>
              <a:rPr lang="pt-PT" sz="1800" dirty="0"/>
              <a:t> stick to </a:t>
            </a:r>
            <a:r>
              <a:rPr lang="pt-PT" sz="1800" dirty="0" err="1"/>
              <a:t>that</a:t>
            </a:r>
            <a:r>
              <a:rPr lang="pt-PT" sz="1800" dirty="0"/>
              <a:t> </a:t>
            </a:r>
            <a:r>
              <a:rPr lang="pt-PT" sz="1800" dirty="0" err="1"/>
              <a:t>style</a:t>
            </a:r>
            <a:r>
              <a:rPr lang="pt-PT" sz="1800" dirty="0"/>
              <a:t> </a:t>
            </a:r>
            <a:r>
              <a:rPr lang="pt-PT" sz="1800" dirty="0" err="1"/>
              <a:t>of</a:t>
            </a:r>
            <a:r>
              <a:rPr lang="pt-PT" sz="1800" dirty="0"/>
              <a:t> </a:t>
            </a:r>
            <a:r>
              <a:rPr lang="pt-PT" sz="1800" dirty="0" err="1"/>
              <a:t>thinking</a:t>
            </a:r>
            <a:r>
              <a:rPr lang="pt-PT" sz="1800" dirty="0"/>
              <a:t>. </a:t>
            </a:r>
          </a:p>
        </p:txBody>
      </p:sp>
      <p:sp>
        <p:nvSpPr>
          <p:cNvPr id="4" name="Slide Number Placeholder 3">
            <a:extLst>
              <a:ext uri="{FF2B5EF4-FFF2-40B4-BE49-F238E27FC236}">
                <a16:creationId xmlns:a16="http://schemas.microsoft.com/office/drawing/2014/main" id="{0F961CD7-0D05-E241-A88E-4BA0A2FBCF2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22</a:t>
            </a:fld>
            <a:endParaRPr lang="en-PT" dirty="0"/>
          </a:p>
        </p:txBody>
      </p:sp>
      <p:sp>
        <p:nvSpPr>
          <p:cNvPr id="5" name="TextBox 4">
            <a:extLst>
              <a:ext uri="{FF2B5EF4-FFF2-40B4-BE49-F238E27FC236}">
                <a16:creationId xmlns:a16="http://schemas.microsoft.com/office/drawing/2014/main" id="{F3FA2D30-95C4-5E42-811E-16619BE66E98}"/>
              </a:ext>
            </a:extLst>
          </p:cNvPr>
          <p:cNvSpPr txBox="1"/>
          <p:nvPr/>
        </p:nvSpPr>
        <p:spPr>
          <a:xfrm>
            <a:off x="457200" y="6185983"/>
            <a:ext cx="6785892" cy="340734"/>
          </a:xfrm>
          <a:prstGeom prst="rect">
            <a:avLst/>
          </a:prstGeom>
          <a:noFill/>
        </p:spPr>
        <p:txBody>
          <a:bodyPr wrap="square">
            <a:spAutoFit/>
          </a:bodyPr>
          <a:lstStyle/>
          <a:p>
            <a:pPr algn="just">
              <a:lnSpc>
                <a:spcPct val="150000"/>
              </a:lnSpc>
              <a:spcAft>
                <a:spcPts val="800"/>
              </a:spcAft>
            </a:pPr>
            <a:r>
              <a:rPr lang="pt-PT" sz="1200" dirty="0" err="1">
                <a:effectLst/>
                <a:latin typeface="Calibri" panose="020F0502020204030204" pitchFamily="34" charset="0"/>
                <a:ea typeface="Calibri" panose="020F0502020204030204" pitchFamily="34" charset="0"/>
                <a:cs typeface="Times New Roman" panose="02020603050405020304" pitchFamily="18" charset="0"/>
              </a:rPr>
              <a:t>Source</a:t>
            </a:r>
            <a:r>
              <a:rPr lang="pt-PT" sz="1200" dirty="0">
                <a:effectLst/>
                <a:latin typeface="Calibri" panose="020F0502020204030204" pitchFamily="34" charset="0"/>
                <a:ea typeface="Calibri" panose="020F0502020204030204" pitchFamily="34" charset="0"/>
                <a:cs typeface="Times New Roman" panose="02020603050405020304" pitchFamily="18" charset="0"/>
              </a:rPr>
              <a:t>: </a:t>
            </a:r>
            <a:r>
              <a:rPr lang="pt-PT"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https://www.debonogroup.com/services/core-programs/six-thinking-hats/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242466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E34F8-D7C5-0A4F-8F5E-333343F5DF1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2. Case </a:t>
            </a:r>
            <a:r>
              <a:rPr lang="pt-PT" sz="3600" b="1" kern="1200" dirty="0" err="1">
                <a:solidFill>
                  <a:srgbClr val="C00000"/>
                </a:solidFill>
                <a:latin typeface="Arial" panose="020B0604020202020204" pitchFamily="34" charset="0"/>
                <a:ea typeface="+mn-ea"/>
                <a:cs typeface="+mn-cs"/>
              </a:rPr>
              <a:t>Discussion</a:t>
            </a:r>
            <a:endParaRPr lang="pt-PT" sz="3600" b="1" kern="1200" dirty="0">
              <a:solidFill>
                <a:srgbClr val="C00000"/>
              </a:solidFill>
              <a:latin typeface="Arial" panose="020B0604020202020204" pitchFamily="34" charset="0"/>
              <a:ea typeface="+mn-ea"/>
              <a:cs typeface="+mn-cs"/>
            </a:endParaRPr>
          </a:p>
        </p:txBody>
      </p:sp>
      <p:sp>
        <p:nvSpPr>
          <p:cNvPr id="3" name="Content Placeholder 2">
            <a:extLst>
              <a:ext uri="{FF2B5EF4-FFF2-40B4-BE49-F238E27FC236}">
                <a16:creationId xmlns:a16="http://schemas.microsoft.com/office/drawing/2014/main" id="{A88203DB-B169-4242-AA9A-F37291A1EBD1}"/>
              </a:ext>
            </a:extLst>
          </p:cNvPr>
          <p:cNvSpPr>
            <a:spLocks noGrp="1"/>
          </p:cNvSpPr>
          <p:nvPr>
            <p:ph idx="1"/>
          </p:nvPr>
        </p:nvSpPr>
        <p:spPr/>
        <p:txBody>
          <a:bodyPr/>
          <a:lstStyle/>
          <a:p>
            <a:pPr marL="0" indent="0">
              <a:lnSpc>
                <a:spcPct val="150000"/>
              </a:lnSpc>
              <a:buNone/>
            </a:pPr>
            <a:r>
              <a:rPr lang="pt-PT" sz="2000" b="1" dirty="0" err="1">
                <a:solidFill>
                  <a:srgbClr val="C00000"/>
                </a:solidFill>
              </a:rPr>
              <a:t>Indications</a:t>
            </a:r>
            <a:r>
              <a:rPr lang="pt-PT" sz="2000" b="1" dirty="0">
                <a:solidFill>
                  <a:srgbClr val="C00000"/>
                </a:solidFill>
              </a:rPr>
              <a:t> for </a:t>
            </a:r>
            <a:r>
              <a:rPr lang="pt-PT" sz="2000" b="1" dirty="0" err="1">
                <a:solidFill>
                  <a:srgbClr val="C00000"/>
                </a:solidFill>
              </a:rPr>
              <a:t>discussion</a:t>
            </a:r>
            <a:r>
              <a:rPr lang="pt-PT" sz="2000" b="1" dirty="0">
                <a:solidFill>
                  <a:srgbClr val="C00000"/>
                </a:solidFill>
              </a:rPr>
              <a:t> </a:t>
            </a:r>
            <a:r>
              <a:rPr lang="pt-PT" sz="2000" b="1" dirty="0" err="1">
                <a:solidFill>
                  <a:srgbClr val="C00000"/>
                </a:solidFill>
              </a:rPr>
              <a:t>of</a:t>
            </a:r>
            <a:r>
              <a:rPr lang="pt-PT" sz="2000" b="1" dirty="0">
                <a:solidFill>
                  <a:srgbClr val="C00000"/>
                </a:solidFill>
              </a:rPr>
              <a:t> </a:t>
            </a:r>
            <a:r>
              <a:rPr lang="pt-PT" sz="2000" b="1" dirty="0" err="1">
                <a:solidFill>
                  <a:srgbClr val="C00000"/>
                </a:solidFill>
              </a:rPr>
              <a:t>the</a:t>
            </a:r>
            <a:r>
              <a:rPr lang="pt-PT" sz="2000" b="1" dirty="0">
                <a:solidFill>
                  <a:srgbClr val="C00000"/>
                </a:solidFill>
              </a:rPr>
              <a:t> case</a:t>
            </a:r>
          </a:p>
          <a:p>
            <a:pPr marL="0" indent="0">
              <a:lnSpc>
                <a:spcPct val="150000"/>
              </a:lnSpc>
              <a:buNone/>
            </a:pPr>
            <a:endParaRPr lang="pt-PT" sz="1800" dirty="0"/>
          </a:p>
          <a:p>
            <a:pPr marL="0" indent="0">
              <a:lnSpc>
                <a:spcPct val="150000"/>
              </a:lnSpc>
              <a:buNone/>
            </a:pPr>
            <a:r>
              <a:rPr lang="pt-PT" sz="1800" dirty="0" err="1"/>
              <a:t>After</a:t>
            </a:r>
            <a:r>
              <a:rPr lang="pt-PT" sz="1800" dirty="0"/>
              <a:t> </a:t>
            </a:r>
            <a:r>
              <a:rPr lang="pt-PT" sz="1800" dirty="0" err="1"/>
              <a:t>wearing</a:t>
            </a:r>
            <a:r>
              <a:rPr lang="pt-PT" sz="1800" dirty="0"/>
              <a:t> </a:t>
            </a:r>
            <a:r>
              <a:rPr lang="pt-PT" sz="1800" dirty="0" err="1"/>
              <a:t>each</a:t>
            </a:r>
            <a:r>
              <a:rPr lang="pt-PT" sz="1800" dirty="0"/>
              <a:t> </a:t>
            </a:r>
            <a:r>
              <a:rPr lang="pt-PT" sz="1800" dirty="0" err="1"/>
              <a:t>hat</a:t>
            </a:r>
            <a:r>
              <a:rPr lang="pt-PT" sz="1800" dirty="0"/>
              <a:t>, </a:t>
            </a:r>
            <a:r>
              <a:rPr lang="pt-PT" sz="1800" dirty="0" err="1"/>
              <a:t>they</a:t>
            </a:r>
            <a:r>
              <a:rPr lang="pt-PT" sz="1800" dirty="0"/>
              <a:t> </a:t>
            </a:r>
            <a:r>
              <a:rPr lang="pt-PT" sz="1800" dirty="0" err="1"/>
              <a:t>should</a:t>
            </a:r>
            <a:r>
              <a:rPr lang="pt-PT" sz="1800" dirty="0"/>
              <a:t> </a:t>
            </a:r>
            <a:r>
              <a:rPr lang="pt-PT" sz="1800" b="1" dirty="0">
                <a:solidFill>
                  <a:srgbClr val="C00000"/>
                </a:solidFill>
              </a:rPr>
              <a:t>record </a:t>
            </a:r>
            <a:r>
              <a:rPr lang="pt-PT" sz="1800" b="1" dirty="0" err="1">
                <a:solidFill>
                  <a:srgbClr val="C00000"/>
                </a:solidFill>
              </a:rPr>
              <a:t>the</a:t>
            </a:r>
            <a:r>
              <a:rPr lang="pt-PT" sz="1800" b="1" dirty="0">
                <a:solidFill>
                  <a:srgbClr val="C00000"/>
                </a:solidFill>
              </a:rPr>
              <a:t> </a:t>
            </a:r>
            <a:r>
              <a:rPr lang="pt-PT" sz="1800" b="1" dirty="0" err="1">
                <a:solidFill>
                  <a:srgbClr val="C00000"/>
                </a:solidFill>
              </a:rPr>
              <a:t>findings</a:t>
            </a:r>
            <a:r>
              <a:rPr lang="pt-PT" sz="1800" b="1" dirty="0">
                <a:solidFill>
                  <a:srgbClr val="C00000"/>
                </a:solidFill>
              </a:rPr>
              <a:t> </a:t>
            </a:r>
            <a:r>
              <a:rPr lang="pt-PT" sz="1800" dirty="0" err="1"/>
              <a:t>of</a:t>
            </a:r>
            <a:r>
              <a:rPr lang="pt-PT" sz="1800" dirty="0"/>
              <a:t> </a:t>
            </a:r>
            <a:r>
              <a:rPr lang="pt-PT" sz="1800" dirty="0" err="1"/>
              <a:t>your</a:t>
            </a:r>
            <a:r>
              <a:rPr lang="pt-PT" sz="1800" dirty="0"/>
              <a:t> </a:t>
            </a:r>
            <a:r>
              <a:rPr lang="pt-PT" sz="1800" dirty="0" err="1"/>
              <a:t>discussion</a:t>
            </a:r>
            <a:r>
              <a:rPr lang="pt-PT" sz="1800" dirty="0"/>
              <a:t>, in a </a:t>
            </a:r>
            <a:r>
              <a:rPr lang="pt-PT" sz="1800" dirty="0" err="1"/>
              <a:t>document</a:t>
            </a:r>
            <a:r>
              <a:rPr lang="pt-PT" sz="1800" dirty="0"/>
              <a:t> to </a:t>
            </a:r>
            <a:r>
              <a:rPr lang="pt-PT" sz="1800" dirty="0" err="1"/>
              <a:t>be</a:t>
            </a:r>
            <a:r>
              <a:rPr lang="pt-PT" sz="1800" dirty="0"/>
              <a:t> </a:t>
            </a:r>
            <a:r>
              <a:rPr lang="pt-PT" sz="1800" dirty="0" err="1"/>
              <a:t>presented</a:t>
            </a:r>
            <a:r>
              <a:rPr lang="pt-PT" sz="1800" dirty="0"/>
              <a:t> to </a:t>
            </a:r>
            <a:r>
              <a:rPr lang="pt-PT" sz="1800" dirty="0" err="1"/>
              <a:t>the</a:t>
            </a:r>
            <a:r>
              <a:rPr lang="pt-PT" sz="1800" dirty="0"/>
              <a:t> </a:t>
            </a:r>
            <a:r>
              <a:rPr lang="pt-PT" sz="1800" dirty="0" err="1"/>
              <a:t>class</a:t>
            </a:r>
            <a:r>
              <a:rPr lang="pt-PT" sz="1800" dirty="0"/>
              <a:t> </a:t>
            </a:r>
            <a:r>
              <a:rPr lang="pt-PT" sz="1800" dirty="0" err="1"/>
              <a:t>and</a:t>
            </a:r>
            <a:r>
              <a:rPr lang="pt-PT" sz="1800" dirty="0"/>
              <a:t> </a:t>
            </a:r>
            <a:r>
              <a:rPr lang="pt-PT" sz="1800" dirty="0" err="1"/>
              <a:t>the</a:t>
            </a:r>
            <a:r>
              <a:rPr lang="pt-PT" sz="1800" dirty="0"/>
              <a:t> </a:t>
            </a:r>
            <a:r>
              <a:rPr lang="pt-PT" sz="1800" dirty="0" err="1"/>
              <a:t>teacher</a:t>
            </a:r>
            <a:r>
              <a:rPr lang="pt-PT" sz="1800" dirty="0"/>
              <a:t>, </a:t>
            </a:r>
            <a:r>
              <a:rPr lang="pt-PT" sz="1800" dirty="0" err="1"/>
              <a:t>on</a:t>
            </a:r>
            <a:r>
              <a:rPr lang="pt-PT" sz="1800" dirty="0"/>
              <a:t> </a:t>
            </a:r>
            <a:r>
              <a:rPr lang="pt-PT" sz="1800" dirty="0" err="1"/>
              <a:t>the</a:t>
            </a:r>
            <a:r>
              <a:rPr lang="pt-PT" sz="1800" dirty="0"/>
              <a:t> </a:t>
            </a:r>
            <a:r>
              <a:rPr lang="pt-PT" sz="1800" dirty="0" err="1"/>
              <a:t>agreed</a:t>
            </a:r>
            <a:r>
              <a:rPr lang="pt-PT" sz="1800" dirty="0"/>
              <a:t> </a:t>
            </a:r>
            <a:r>
              <a:rPr lang="pt-PT" sz="1800" dirty="0" err="1"/>
              <a:t>day</a:t>
            </a:r>
            <a:r>
              <a:rPr lang="pt-PT" sz="1800" dirty="0"/>
              <a:t>; </a:t>
            </a:r>
          </a:p>
          <a:p>
            <a:pPr marL="0" indent="0">
              <a:lnSpc>
                <a:spcPct val="150000"/>
              </a:lnSpc>
              <a:buNone/>
            </a:pPr>
            <a:r>
              <a:rPr lang="pt-PT" sz="1800" dirty="0" err="1"/>
              <a:t>Finally</a:t>
            </a:r>
            <a:r>
              <a:rPr lang="pt-PT" sz="1800" dirty="0"/>
              <a:t>, </a:t>
            </a:r>
            <a:r>
              <a:rPr lang="pt-PT" sz="1800" dirty="0" err="1"/>
              <a:t>you</a:t>
            </a:r>
            <a:r>
              <a:rPr lang="pt-PT" sz="1800" dirty="0"/>
              <a:t> </a:t>
            </a:r>
            <a:r>
              <a:rPr lang="pt-PT" sz="1800" dirty="0" err="1"/>
              <a:t>should</a:t>
            </a:r>
            <a:r>
              <a:rPr lang="pt-PT" sz="1800" dirty="0"/>
              <a:t> complete </a:t>
            </a:r>
            <a:r>
              <a:rPr lang="pt-PT" sz="1800" dirty="0" err="1"/>
              <a:t>your</a:t>
            </a:r>
            <a:r>
              <a:rPr lang="pt-PT" sz="1800" dirty="0"/>
              <a:t> </a:t>
            </a:r>
            <a:r>
              <a:rPr lang="pt-PT" sz="1800" dirty="0" err="1"/>
              <a:t>document</a:t>
            </a:r>
            <a:r>
              <a:rPr lang="pt-PT" sz="1800" dirty="0"/>
              <a:t> </a:t>
            </a:r>
            <a:r>
              <a:rPr lang="pt-PT" sz="1800" dirty="0" err="1"/>
              <a:t>with</a:t>
            </a:r>
            <a:r>
              <a:rPr lang="pt-PT" sz="1800" dirty="0"/>
              <a:t> </a:t>
            </a:r>
            <a:r>
              <a:rPr lang="pt-PT" sz="1800" dirty="0" err="1"/>
              <a:t>an</a:t>
            </a:r>
            <a:r>
              <a:rPr lang="pt-PT" sz="1800" dirty="0"/>
              <a:t> </a:t>
            </a:r>
            <a:r>
              <a:rPr lang="pt-PT" sz="1800" b="1" dirty="0" err="1">
                <a:solidFill>
                  <a:srgbClr val="C00000"/>
                </a:solidFill>
              </a:rPr>
              <a:t>introduction</a:t>
            </a:r>
            <a:r>
              <a:rPr lang="pt-PT" sz="1800" dirty="0"/>
              <a:t> </a:t>
            </a:r>
            <a:r>
              <a:rPr lang="pt-PT" sz="1800" dirty="0" err="1"/>
              <a:t>and</a:t>
            </a:r>
            <a:r>
              <a:rPr lang="pt-PT" sz="1800" dirty="0"/>
              <a:t> a </a:t>
            </a:r>
            <a:r>
              <a:rPr lang="pt-PT" sz="1800" b="1" dirty="0" err="1">
                <a:solidFill>
                  <a:srgbClr val="C00000"/>
                </a:solidFill>
              </a:rPr>
              <a:t>conclusion</a:t>
            </a:r>
            <a:r>
              <a:rPr lang="pt-PT" sz="1800" dirty="0"/>
              <a:t>. </a:t>
            </a:r>
            <a:r>
              <a:rPr lang="pt-PT" sz="1800" dirty="0" err="1"/>
              <a:t>The</a:t>
            </a:r>
            <a:r>
              <a:rPr lang="pt-PT" sz="1800" dirty="0"/>
              <a:t> </a:t>
            </a:r>
            <a:r>
              <a:rPr lang="pt-PT" sz="1800" b="1" dirty="0" err="1">
                <a:solidFill>
                  <a:srgbClr val="C00000"/>
                </a:solidFill>
              </a:rPr>
              <a:t>introduction</a:t>
            </a:r>
            <a:r>
              <a:rPr lang="pt-PT" sz="1800" dirty="0"/>
              <a:t> </a:t>
            </a:r>
            <a:r>
              <a:rPr lang="pt-PT" sz="1800" dirty="0" err="1"/>
              <a:t>should</a:t>
            </a:r>
            <a:r>
              <a:rPr lang="pt-PT" sz="1800" dirty="0"/>
              <a:t> </a:t>
            </a:r>
            <a:r>
              <a:rPr lang="pt-PT" sz="1800" dirty="0" err="1"/>
              <a:t>reflect</a:t>
            </a:r>
            <a:r>
              <a:rPr lang="pt-PT" sz="1800" dirty="0"/>
              <a:t> a </a:t>
            </a:r>
            <a:r>
              <a:rPr lang="pt-PT" sz="1800" dirty="0" err="1"/>
              <a:t>brief</a:t>
            </a:r>
            <a:r>
              <a:rPr lang="pt-PT" sz="1800" dirty="0"/>
              <a:t> </a:t>
            </a:r>
            <a:r>
              <a:rPr lang="pt-PT" sz="1800" dirty="0" err="1"/>
              <a:t>presentation</a:t>
            </a:r>
            <a:r>
              <a:rPr lang="pt-PT" sz="1800" dirty="0"/>
              <a:t> </a:t>
            </a:r>
            <a:r>
              <a:rPr lang="pt-PT" sz="1800" dirty="0" err="1"/>
              <a:t>of</a:t>
            </a:r>
            <a:r>
              <a:rPr lang="pt-PT" sz="1800" dirty="0"/>
              <a:t> </a:t>
            </a:r>
            <a:r>
              <a:rPr lang="pt-PT" sz="1800" dirty="0" err="1"/>
              <a:t>the</a:t>
            </a:r>
            <a:r>
              <a:rPr lang="pt-PT" sz="1800" dirty="0"/>
              <a:t> case </a:t>
            </a:r>
            <a:r>
              <a:rPr lang="pt-PT" sz="1800" dirty="0" err="1"/>
              <a:t>they</a:t>
            </a:r>
            <a:r>
              <a:rPr lang="pt-PT" sz="1800" dirty="0"/>
              <a:t> </a:t>
            </a:r>
            <a:r>
              <a:rPr lang="pt-PT" sz="1800" dirty="0" err="1"/>
              <a:t>discussed</a:t>
            </a:r>
            <a:r>
              <a:rPr lang="pt-PT" sz="1800" dirty="0"/>
              <a:t>, </a:t>
            </a:r>
            <a:r>
              <a:rPr lang="pt-PT" sz="1800" dirty="0" err="1"/>
              <a:t>and</a:t>
            </a:r>
            <a:r>
              <a:rPr lang="pt-PT" sz="1800" dirty="0"/>
              <a:t> </a:t>
            </a:r>
            <a:r>
              <a:rPr lang="pt-PT" sz="1800" dirty="0" err="1"/>
              <a:t>the</a:t>
            </a:r>
            <a:r>
              <a:rPr lang="pt-PT" sz="1800" dirty="0"/>
              <a:t> </a:t>
            </a:r>
            <a:r>
              <a:rPr lang="pt-PT" sz="1800" b="1" dirty="0" err="1">
                <a:solidFill>
                  <a:srgbClr val="C00000"/>
                </a:solidFill>
              </a:rPr>
              <a:t>conclusion</a:t>
            </a:r>
            <a:r>
              <a:rPr lang="pt-PT" sz="1800" dirty="0"/>
              <a:t> </a:t>
            </a:r>
            <a:r>
              <a:rPr lang="pt-PT" sz="1800" dirty="0" err="1"/>
              <a:t>should</a:t>
            </a:r>
            <a:r>
              <a:rPr lang="pt-PT" sz="1800" dirty="0"/>
              <a:t> </a:t>
            </a:r>
            <a:r>
              <a:rPr lang="pt-PT" sz="1800" dirty="0" err="1"/>
              <a:t>integrate</a:t>
            </a:r>
            <a:r>
              <a:rPr lang="pt-PT" sz="1800" dirty="0"/>
              <a:t> </a:t>
            </a:r>
            <a:r>
              <a:rPr lang="pt-PT" sz="1800" dirty="0" err="1"/>
              <a:t>the</a:t>
            </a:r>
            <a:r>
              <a:rPr lang="pt-PT" sz="1800" dirty="0"/>
              <a:t> </a:t>
            </a:r>
            <a:r>
              <a:rPr lang="pt-PT" sz="1800" dirty="0" err="1"/>
              <a:t>work</a:t>
            </a:r>
            <a:r>
              <a:rPr lang="pt-PT" sz="1800" dirty="0"/>
              <a:t> </a:t>
            </a:r>
            <a:r>
              <a:rPr lang="pt-PT" sz="1800" dirty="0" err="1"/>
              <a:t>developed</a:t>
            </a:r>
            <a:r>
              <a:rPr lang="pt-PT" sz="1800" dirty="0"/>
              <a:t> </a:t>
            </a:r>
            <a:r>
              <a:rPr lang="pt-PT" sz="1800" dirty="0" err="1"/>
              <a:t>with</a:t>
            </a:r>
            <a:r>
              <a:rPr lang="pt-PT" sz="1800" dirty="0"/>
              <a:t> </a:t>
            </a:r>
            <a:r>
              <a:rPr lang="pt-PT" sz="1800" dirty="0" err="1"/>
              <a:t>the</a:t>
            </a:r>
            <a:r>
              <a:rPr lang="pt-PT" sz="1800" dirty="0"/>
              <a:t> </a:t>
            </a:r>
            <a:r>
              <a:rPr lang="pt-PT" sz="1800" dirty="0" err="1"/>
              <a:t>hats</a:t>
            </a:r>
            <a:r>
              <a:rPr lang="pt-PT" sz="1800" dirty="0"/>
              <a:t>.</a:t>
            </a:r>
          </a:p>
          <a:p>
            <a:pPr marL="0" indent="0">
              <a:lnSpc>
                <a:spcPct val="150000"/>
              </a:lnSpc>
              <a:buNone/>
            </a:pPr>
            <a:r>
              <a:rPr lang="pt-PT" sz="1800" dirty="0"/>
              <a:t>In </a:t>
            </a:r>
            <a:r>
              <a:rPr lang="pt-PT" sz="1800" dirty="0" err="1"/>
              <a:t>the</a:t>
            </a:r>
            <a:r>
              <a:rPr lang="pt-PT" sz="1800" dirty="0"/>
              <a:t> </a:t>
            </a:r>
            <a:r>
              <a:rPr lang="pt-PT" sz="1800" dirty="0" err="1"/>
              <a:t>following</a:t>
            </a:r>
            <a:r>
              <a:rPr lang="pt-PT" sz="1800" dirty="0"/>
              <a:t> slides, </a:t>
            </a:r>
            <a:r>
              <a:rPr lang="pt-PT" sz="1800" dirty="0" err="1"/>
              <a:t>the</a:t>
            </a:r>
            <a:r>
              <a:rPr lang="pt-PT" sz="1800" dirty="0"/>
              <a:t> </a:t>
            </a:r>
            <a:r>
              <a:rPr lang="pt-PT" sz="1800" dirty="0" err="1"/>
              <a:t>various</a:t>
            </a:r>
            <a:r>
              <a:rPr lang="pt-PT" sz="1800" dirty="0"/>
              <a:t> </a:t>
            </a:r>
            <a:r>
              <a:rPr lang="pt-PT" sz="1800" dirty="0" err="1"/>
              <a:t>hats</a:t>
            </a:r>
            <a:r>
              <a:rPr lang="pt-PT" sz="1800" dirty="0"/>
              <a:t> are </a:t>
            </a:r>
            <a:r>
              <a:rPr lang="pt-PT" sz="1800" dirty="0" err="1"/>
              <a:t>presented</a:t>
            </a:r>
            <a:r>
              <a:rPr lang="pt-PT" sz="1800" dirty="0"/>
              <a:t>, </a:t>
            </a:r>
            <a:r>
              <a:rPr lang="pt-PT" sz="1800" dirty="0" err="1"/>
              <a:t>and</a:t>
            </a:r>
            <a:r>
              <a:rPr lang="pt-PT" sz="1800" dirty="0"/>
              <a:t> </a:t>
            </a:r>
            <a:r>
              <a:rPr lang="pt-PT" sz="1800" dirty="0" err="1"/>
              <a:t>how</a:t>
            </a:r>
            <a:r>
              <a:rPr lang="pt-PT" sz="1800" dirty="0"/>
              <a:t> </a:t>
            </a:r>
            <a:r>
              <a:rPr lang="pt-PT" sz="1800" dirty="0" err="1"/>
              <a:t>they</a:t>
            </a:r>
            <a:r>
              <a:rPr lang="pt-PT" sz="1800" dirty="0"/>
              <a:t> can </a:t>
            </a:r>
            <a:r>
              <a:rPr lang="pt-PT" sz="1800" dirty="0" err="1"/>
              <a:t>be</a:t>
            </a:r>
            <a:r>
              <a:rPr lang="pt-PT" sz="1800" dirty="0"/>
              <a:t> </a:t>
            </a:r>
            <a:r>
              <a:rPr lang="pt-PT" sz="1800" dirty="0" err="1"/>
              <a:t>used</a:t>
            </a:r>
            <a:r>
              <a:rPr lang="pt-PT" sz="1800" dirty="0"/>
              <a:t> in </a:t>
            </a:r>
            <a:r>
              <a:rPr lang="pt-PT" sz="1800" dirty="0" err="1"/>
              <a:t>the</a:t>
            </a:r>
            <a:r>
              <a:rPr lang="pt-PT" sz="1800" dirty="0"/>
              <a:t> </a:t>
            </a:r>
            <a:r>
              <a:rPr lang="pt-PT" sz="1800" dirty="0" err="1"/>
              <a:t>discussion</a:t>
            </a:r>
            <a:r>
              <a:rPr lang="pt-PT" sz="1800" dirty="0"/>
              <a:t> </a:t>
            </a:r>
            <a:r>
              <a:rPr lang="pt-PT" sz="1800" dirty="0" err="1"/>
              <a:t>of</a:t>
            </a:r>
            <a:r>
              <a:rPr lang="pt-PT" sz="1800" dirty="0"/>
              <a:t> </a:t>
            </a:r>
            <a:r>
              <a:rPr lang="pt-PT" sz="1800" dirty="0" err="1"/>
              <a:t>the</a:t>
            </a:r>
            <a:r>
              <a:rPr lang="pt-PT" sz="1800" dirty="0"/>
              <a:t> case. </a:t>
            </a:r>
            <a:r>
              <a:rPr lang="pt-PT" sz="1800" dirty="0" err="1"/>
              <a:t>Good</a:t>
            </a:r>
            <a:r>
              <a:rPr lang="pt-PT" sz="1800" dirty="0"/>
              <a:t> job! 😊</a:t>
            </a:r>
          </a:p>
        </p:txBody>
      </p:sp>
      <p:sp>
        <p:nvSpPr>
          <p:cNvPr id="4" name="Slide Number Placeholder 3">
            <a:extLst>
              <a:ext uri="{FF2B5EF4-FFF2-40B4-BE49-F238E27FC236}">
                <a16:creationId xmlns:a16="http://schemas.microsoft.com/office/drawing/2014/main" id="{9F6296D7-3B77-544B-89CE-4AF010F6BEC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23</a:t>
            </a:fld>
            <a:endParaRPr lang="en-PT" dirty="0"/>
          </a:p>
        </p:txBody>
      </p:sp>
      <p:sp>
        <p:nvSpPr>
          <p:cNvPr id="5" name="TextBox 4">
            <a:extLst>
              <a:ext uri="{FF2B5EF4-FFF2-40B4-BE49-F238E27FC236}">
                <a16:creationId xmlns:a16="http://schemas.microsoft.com/office/drawing/2014/main" id="{653EE8A5-8701-3F4F-B54A-9D55031D6930}"/>
              </a:ext>
            </a:extLst>
          </p:cNvPr>
          <p:cNvSpPr txBox="1"/>
          <p:nvPr/>
        </p:nvSpPr>
        <p:spPr>
          <a:xfrm>
            <a:off x="457200" y="6185983"/>
            <a:ext cx="6785892" cy="340734"/>
          </a:xfrm>
          <a:prstGeom prst="rect">
            <a:avLst/>
          </a:prstGeom>
          <a:noFill/>
        </p:spPr>
        <p:txBody>
          <a:bodyPr wrap="square">
            <a:spAutoFit/>
          </a:bodyPr>
          <a:lstStyle/>
          <a:p>
            <a:pPr algn="just">
              <a:lnSpc>
                <a:spcPct val="150000"/>
              </a:lnSpc>
              <a:spcAft>
                <a:spcPts val="800"/>
              </a:spcAft>
            </a:pPr>
            <a:r>
              <a:rPr lang="pt-PT" sz="1200" dirty="0" err="1">
                <a:effectLst/>
                <a:latin typeface="Calibri" panose="020F0502020204030204" pitchFamily="34" charset="0"/>
                <a:ea typeface="Calibri" panose="020F0502020204030204" pitchFamily="34" charset="0"/>
                <a:cs typeface="Times New Roman" panose="02020603050405020304" pitchFamily="18" charset="0"/>
              </a:rPr>
              <a:t>Source</a:t>
            </a:r>
            <a:r>
              <a:rPr lang="pt-PT" sz="1200" dirty="0">
                <a:effectLst/>
                <a:latin typeface="Calibri" panose="020F0502020204030204" pitchFamily="34" charset="0"/>
                <a:ea typeface="Calibri" panose="020F0502020204030204" pitchFamily="34" charset="0"/>
                <a:cs typeface="Times New Roman" panose="02020603050405020304" pitchFamily="18" charset="0"/>
              </a:rPr>
              <a:t>: </a:t>
            </a:r>
            <a:r>
              <a:rPr lang="pt-PT"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https://www.debonogroup.com/services/core-programs/six-thinking-hats/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6695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E34F8-D7C5-0A4F-8F5E-333343F5DF1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2. Case </a:t>
            </a:r>
            <a:r>
              <a:rPr lang="pt-PT" sz="3600" b="1" kern="1200" dirty="0" err="1">
                <a:solidFill>
                  <a:srgbClr val="C00000"/>
                </a:solidFill>
                <a:latin typeface="Arial" panose="020B0604020202020204" pitchFamily="34" charset="0"/>
                <a:ea typeface="+mn-ea"/>
                <a:cs typeface="+mn-cs"/>
              </a:rPr>
              <a:t>Discussion</a:t>
            </a:r>
            <a:endParaRPr lang="pt-PT" sz="3600" b="1" kern="1200" dirty="0">
              <a:solidFill>
                <a:srgbClr val="C00000"/>
              </a:solidFill>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9F6296D7-3B77-544B-89CE-4AF010F6BEC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24</a:t>
            </a:fld>
            <a:endParaRPr lang="en-PT" dirty="0"/>
          </a:p>
        </p:txBody>
      </p:sp>
      <p:sp>
        <p:nvSpPr>
          <p:cNvPr id="5" name="TextBox 4">
            <a:extLst>
              <a:ext uri="{FF2B5EF4-FFF2-40B4-BE49-F238E27FC236}">
                <a16:creationId xmlns:a16="http://schemas.microsoft.com/office/drawing/2014/main" id="{653EE8A5-8701-3F4F-B54A-9D55031D6930}"/>
              </a:ext>
            </a:extLst>
          </p:cNvPr>
          <p:cNvSpPr txBox="1"/>
          <p:nvPr/>
        </p:nvSpPr>
        <p:spPr>
          <a:xfrm>
            <a:off x="457200" y="6185983"/>
            <a:ext cx="6785892" cy="340734"/>
          </a:xfrm>
          <a:prstGeom prst="rect">
            <a:avLst/>
          </a:prstGeom>
          <a:noFill/>
        </p:spPr>
        <p:txBody>
          <a:bodyPr wrap="square">
            <a:spAutoFit/>
          </a:bodyPr>
          <a:lstStyle/>
          <a:p>
            <a:pPr algn="just">
              <a:lnSpc>
                <a:spcPct val="150000"/>
              </a:lnSpc>
              <a:spcAft>
                <a:spcPts val="80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Fonte: </a:t>
            </a:r>
            <a:r>
              <a:rPr lang="pt-PT"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https://www.debonogroup.com/services/core-programs/six-thinking-hats/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EE10D51C-D506-3842-B4AE-B44D6BBC49E4}"/>
              </a:ext>
            </a:extLst>
          </p:cNvPr>
          <p:cNvGraphicFramePr>
            <a:graphicFrameLocks noGrp="1"/>
          </p:cNvGraphicFramePr>
          <p:nvPr>
            <p:extLst>
              <p:ext uri="{D42A27DB-BD31-4B8C-83A1-F6EECF244321}">
                <p14:modId xmlns:p14="http://schemas.microsoft.com/office/powerpoint/2010/main" val="1942463082"/>
              </p:ext>
            </p:extLst>
          </p:nvPr>
        </p:nvGraphicFramePr>
        <p:xfrm>
          <a:off x="359532" y="1513324"/>
          <a:ext cx="8424936" cy="4399280"/>
        </p:xfrm>
        <a:graphic>
          <a:graphicData uri="http://schemas.openxmlformats.org/drawingml/2006/table">
            <a:tbl>
              <a:tblPr firstRow="1" bandRow="1">
                <a:tableStyleId>{F5AB1C69-6EDB-4FF4-983F-18BD219EF322}</a:tableStyleId>
              </a:tblPr>
              <a:tblGrid>
                <a:gridCol w="1080120">
                  <a:extLst>
                    <a:ext uri="{9D8B030D-6E8A-4147-A177-3AD203B41FA5}">
                      <a16:colId xmlns:a16="http://schemas.microsoft.com/office/drawing/2014/main" val="1446662783"/>
                    </a:ext>
                  </a:extLst>
                </a:gridCol>
                <a:gridCol w="3513873">
                  <a:extLst>
                    <a:ext uri="{9D8B030D-6E8A-4147-A177-3AD203B41FA5}">
                      <a16:colId xmlns:a16="http://schemas.microsoft.com/office/drawing/2014/main" val="2860471842"/>
                    </a:ext>
                  </a:extLst>
                </a:gridCol>
                <a:gridCol w="3830943">
                  <a:extLst>
                    <a:ext uri="{9D8B030D-6E8A-4147-A177-3AD203B41FA5}">
                      <a16:colId xmlns:a16="http://schemas.microsoft.com/office/drawing/2014/main" val="3525867534"/>
                    </a:ext>
                  </a:extLst>
                </a:gridCol>
              </a:tblGrid>
              <a:tr h="370840">
                <a:tc>
                  <a:txBody>
                    <a:bodyPr/>
                    <a:lstStyle/>
                    <a:p>
                      <a:pPr>
                        <a:lnSpc>
                          <a:spcPct val="100000"/>
                        </a:lnSpc>
                      </a:pPr>
                      <a:r>
                        <a:rPr lang="en-GB" sz="1600" baseline="0" dirty="0">
                          <a:solidFill>
                            <a:srgbClr val="C00000"/>
                          </a:solidFill>
                        </a:rPr>
                        <a:t>HAT</a:t>
                      </a:r>
                    </a:p>
                  </a:txBody>
                  <a:tcPr/>
                </a:tc>
                <a:tc>
                  <a:txBody>
                    <a:bodyPr/>
                    <a:lstStyle/>
                    <a:p>
                      <a:pPr>
                        <a:lnSpc>
                          <a:spcPct val="100000"/>
                        </a:lnSpc>
                      </a:pPr>
                      <a:r>
                        <a:rPr lang="en-GB" sz="1600" baseline="0" dirty="0">
                          <a:solidFill>
                            <a:srgbClr val="C00000"/>
                          </a:solidFill>
                        </a:rPr>
                        <a:t>DESCRIPTION</a:t>
                      </a:r>
                    </a:p>
                  </a:txBody>
                  <a:tcPr/>
                </a:tc>
                <a:tc>
                  <a:txBody>
                    <a:bodyPr/>
                    <a:lstStyle/>
                    <a:p>
                      <a:pPr>
                        <a:lnSpc>
                          <a:spcPct val="100000"/>
                        </a:lnSpc>
                      </a:pPr>
                      <a:r>
                        <a:rPr lang="en-GB" sz="1600" baseline="0" dirty="0">
                          <a:solidFill>
                            <a:srgbClr val="C00000"/>
                          </a:solidFill>
                        </a:rPr>
                        <a:t>HOW TO USE IT IN THE DISCUSSION OF THE CASE</a:t>
                      </a:r>
                    </a:p>
                  </a:txBody>
                  <a:tcPr/>
                </a:tc>
                <a:extLst>
                  <a:ext uri="{0D108BD9-81ED-4DB2-BD59-A6C34878D82A}">
                    <a16:rowId xmlns:a16="http://schemas.microsoft.com/office/drawing/2014/main" val="2695264101"/>
                  </a:ext>
                </a:extLst>
              </a:tr>
              <a:tr h="370840">
                <a:tc>
                  <a:txBody>
                    <a:bodyPr/>
                    <a:lstStyle/>
                    <a:p>
                      <a:pPr algn="l">
                        <a:lnSpc>
                          <a:spcPct val="100000"/>
                        </a:lnSpc>
                        <a:spcAft>
                          <a:spcPts val="800"/>
                        </a:spcAft>
                      </a:pPr>
                      <a:r>
                        <a:rPr lang="pt-PT" sz="1400" b="1" baseline="0" dirty="0">
                          <a:effectLst/>
                        </a:rPr>
                        <a:t>WHITE</a:t>
                      </a:r>
                      <a:endParaRPr lang="en-GB" sz="1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pt-PT" sz="1400" baseline="0" dirty="0" err="1">
                          <a:effectLst/>
                        </a:rPr>
                        <a:t>The</a:t>
                      </a:r>
                      <a:r>
                        <a:rPr lang="pt-PT" sz="1400" baseline="0" dirty="0">
                          <a:effectLst/>
                        </a:rPr>
                        <a:t> </a:t>
                      </a:r>
                      <a:r>
                        <a:rPr lang="pt-PT" sz="1400" b="1" baseline="0" dirty="0">
                          <a:effectLst/>
                        </a:rPr>
                        <a:t>White </a:t>
                      </a:r>
                      <a:r>
                        <a:rPr lang="pt-PT" sz="1400" b="1" baseline="0" dirty="0" err="1">
                          <a:effectLst/>
                        </a:rPr>
                        <a:t>Hat</a:t>
                      </a:r>
                      <a:r>
                        <a:rPr lang="pt-PT" sz="1400" baseline="0" dirty="0">
                          <a:effectLst/>
                        </a:rPr>
                        <a:t> </a:t>
                      </a:r>
                      <a:r>
                        <a:rPr lang="pt-PT" sz="1400" baseline="0" dirty="0" err="1">
                          <a:effectLst/>
                        </a:rPr>
                        <a:t>asks</a:t>
                      </a:r>
                      <a:r>
                        <a:rPr lang="pt-PT" sz="1400" baseline="0" dirty="0">
                          <a:effectLst/>
                        </a:rPr>
                        <a:t> for </a:t>
                      </a:r>
                      <a:r>
                        <a:rPr lang="pt-PT" sz="1400" baseline="0" dirty="0" err="1">
                          <a:effectLst/>
                        </a:rPr>
                        <a:t>known</a:t>
                      </a:r>
                      <a:r>
                        <a:rPr lang="pt-PT" sz="1400" baseline="0" dirty="0">
                          <a:effectLst/>
                        </a:rPr>
                        <a:t> </a:t>
                      </a:r>
                      <a:r>
                        <a:rPr lang="pt-PT" sz="1400" baseline="0" dirty="0" err="1">
                          <a:effectLst/>
                        </a:rPr>
                        <a:t>or</a:t>
                      </a:r>
                      <a:r>
                        <a:rPr lang="pt-PT" sz="1400" baseline="0" dirty="0">
                          <a:effectLst/>
                        </a:rPr>
                        <a:t> </a:t>
                      </a:r>
                      <a:r>
                        <a:rPr lang="pt-PT" sz="1400" baseline="0" dirty="0" err="1">
                          <a:effectLst/>
                        </a:rPr>
                        <a:t>necessary</a:t>
                      </a:r>
                      <a:r>
                        <a:rPr lang="pt-PT" sz="1400" baseline="0" dirty="0">
                          <a:effectLst/>
                        </a:rPr>
                        <a:t> </a:t>
                      </a:r>
                      <a:r>
                        <a:rPr lang="pt-PT" sz="1400" baseline="0" dirty="0" err="1">
                          <a:effectLst/>
                        </a:rPr>
                        <a:t>information</a:t>
                      </a:r>
                      <a:r>
                        <a:rPr lang="pt-PT" sz="1400" baseline="0" dirty="0">
                          <a:effectLst/>
                        </a:rPr>
                        <a:t>. "</a:t>
                      </a:r>
                      <a:r>
                        <a:rPr lang="pt-PT" sz="1400" baseline="0" dirty="0" err="1">
                          <a:effectLst/>
                        </a:rPr>
                        <a:t>The</a:t>
                      </a:r>
                      <a:r>
                        <a:rPr lang="pt-PT" sz="1400" baseline="0" dirty="0">
                          <a:effectLst/>
                        </a:rPr>
                        <a:t> </a:t>
                      </a:r>
                      <a:r>
                        <a:rPr lang="pt-PT" sz="1400" baseline="0" dirty="0" err="1">
                          <a:effectLst/>
                        </a:rPr>
                        <a:t>facts</a:t>
                      </a:r>
                      <a:r>
                        <a:rPr lang="pt-PT" sz="1400" baseline="0" dirty="0">
                          <a:effectLst/>
                        </a:rPr>
                        <a:t>, </a:t>
                      </a:r>
                      <a:r>
                        <a:rPr lang="pt-PT" sz="1400" baseline="0" dirty="0" err="1">
                          <a:effectLst/>
                        </a:rPr>
                        <a:t>just</a:t>
                      </a:r>
                      <a:r>
                        <a:rPr lang="pt-PT" sz="1400" baseline="0" dirty="0">
                          <a:effectLst/>
                        </a:rPr>
                        <a:t> </a:t>
                      </a:r>
                      <a:r>
                        <a:rPr lang="pt-PT" sz="1400" baseline="0" dirty="0" err="1">
                          <a:effectLst/>
                        </a:rPr>
                        <a:t>the</a:t>
                      </a:r>
                      <a:r>
                        <a:rPr lang="pt-PT" sz="1400" baseline="0" dirty="0">
                          <a:effectLst/>
                        </a:rPr>
                        <a:t> </a:t>
                      </a:r>
                      <a:r>
                        <a:rPr lang="pt-PT" sz="1400" baseline="0" dirty="0" err="1">
                          <a:effectLst/>
                        </a:rPr>
                        <a:t>facts</a:t>
                      </a:r>
                      <a:r>
                        <a:rPr lang="pt-PT" sz="1400" baseline="0" dirty="0">
                          <a:effectLst/>
                        </a:rPr>
                        <a:t>." </a:t>
                      </a:r>
                    </a:p>
                    <a:p>
                      <a:pPr algn="just">
                        <a:lnSpc>
                          <a:spcPct val="100000"/>
                        </a:lnSpc>
                        <a:spcAft>
                          <a:spcPts val="800"/>
                        </a:spcAft>
                      </a:pPr>
                      <a:endParaRPr lang="pt-PT" sz="1400" baseline="0" dirty="0">
                        <a:effectLst/>
                      </a:endParaRPr>
                    </a:p>
                    <a:p>
                      <a:pPr algn="just">
                        <a:lnSpc>
                          <a:spcPct val="100000"/>
                        </a:lnSpc>
                        <a:spcAft>
                          <a:spcPts val="800"/>
                        </a:spcAft>
                      </a:pP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pt-PT" sz="1400" baseline="0" dirty="0" err="1">
                          <a:effectLst/>
                        </a:rPr>
                        <a:t>With</a:t>
                      </a:r>
                      <a:r>
                        <a:rPr lang="pt-PT" sz="1400" baseline="0" dirty="0">
                          <a:effectLst/>
                        </a:rPr>
                        <a:t> </a:t>
                      </a:r>
                      <a:r>
                        <a:rPr lang="pt-PT" sz="1400" baseline="0" dirty="0" err="1">
                          <a:effectLst/>
                        </a:rPr>
                        <a:t>this</a:t>
                      </a:r>
                      <a:r>
                        <a:rPr lang="pt-PT" sz="1400" baseline="0" dirty="0">
                          <a:effectLst/>
                        </a:rPr>
                        <a:t> </a:t>
                      </a:r>
                      <a:r>
                        <a:rPr lang="pt-PT" sz="1400" baseline="0" dirty="0" err="1">
                          <a:effectLst/>
                        </a:rPr>
                        <a:t>hat</a:t>
                      </a:r>
                      <a:r>
                        <a:rPr lang="pt-PT" sz="1400" baseline="0" dirty="0">
                          <a:effectLst/>
                        </a:rPr>
                        <a:t> </a:t>
                      </a:r>
                      <a:r>
                        <a:rPr lang="pt-PT" sz="1400" baseline="0" dirty="0" err="1">
                          <a:effectLst/>
                        </a:rPr>
                        <a:t>they</a:t>
                      </a:r>
                      <a:r>
                        <a:rPr lang="pt-PT" sz="1400" baseline="0" dirty="0">
                          <a:effectLst/>
                        </a:rPr>
                        <a:t> must </a:t>
                      </a:r>
                      <a:r>
                        <a:rPr lang="pt-PT" sz="1400" baseline="0" dirty="0" err="1">
                          <a:effectLst/>
                        </a:rPr>
                        <a:t>identify</a:t>
                      </a:r>
                      <a:r>
                        <a:rPr lang="pt-PT" sz="1400" baseline="0" dirty="0">
                          <a:effectLst/>
                        </a:rPr>
                        <a:t> </a:t>
                      </a:r>
                      <a:r>
                        <a:rPr lang="pt-PT" sz="1400" baseline="0" dirty="0" err="1">
                          <a:effectLst/>
                        </a:rPr>
                        <a:t>the</a:t>
                      </a:r>
                      <a:r>
                        <a:rPr lang="pt-PT" sz="1400" baseline="0" dirty="0">
                          <a:effectLst/>
                        </a:rPr>
                        <a:t> </a:t>
                      </a:r>
                      <a:r>
                        <a:rPr lang="pt-PT" sz="1400" baseline="0" dirty="0" err="1">
                          <a:effectLst/>
                        </a:rPr>
                        <a:t>facts</a:t>
                      </a:r>
                      <a:r>
                        <a:rPr lang="pt-PT" sz="1400" baseline="0" dirty="0">
                          <a:effectLst/>
                        </a:rPr>
                        <a:t> </a:t>
                      </a:r>
                      <a:r>
                        <a:rPr lang="pt-PT" sz="1400" baseline="0" dirty="0" err="1">
                          <a:effectLst/>
                        </a:rPr>
                        <a:t>exposed</a:t>
                      </a:r>
                      <a:r>
                        <a:rPr lang="pt-PT" sz="1400" baseline="0" dirty="0">
                          <a:effectLst/>
                        </a:rPr>
                        <a:t> in </a:t>
                      </a:r>
                      <a:r>
                        <a:rPr lang="pt-PT" sz="1400" baseline="0" dirty="0" err="1">
                          <a:effectLst/>
                        </a:rPr>
                        <a:t>the</a:t>
                      </a:r>
                      <a:r>
                        <a:rPr lang="pt-PT" sz="1400" baseline="0" dirty="0">
                          <a:effectLst/>
                        </a:rPr>
                        <a:t> </a:t>
                      </a:r>
                      <a:r>
                        <a:rPr lang="pt-PT" sz="1400" baseline="0" dirty="0" err="1">
                          <a:effectLst/>
                        </a:rPr>
                        <a:t>work</a:t>
                      </a:r>
                      <a:r>
                        <a:rPr lang="pt-PT" sz="1400" baseline="0" dirty="0">
                          <a:effectLst/>
                        </a:rPr>
                        <a:t> </a:t>
                      </a:r>
                      <a:r>
                        <a:rPr lang="pt-PT" sz="1400" baseline="0" dirty="0" err="1">
                          <a:effectLst/>
                        </a:rPr>
                        <a:t>that</a:t>
                      </a:r>
                      <a:r>
                        <a:rPr lang="pt-PT" sz="1400" baseline="0" dirty="0">
                          <a:effectLst/>
                        </a:rPr>
                        <a:t> </a:t>
                      </a:r>
                      <a:r>
                        <a:rPr lang="pt-PT" sz="1400" baseline="0" dirty="0" err="1">
                          <a:effectLst/>
                        </a:rPr>
                        <a:t>attest</a:t>
                      </a:r>
                      <a:r>
                        <a:rPr lang="pt-PT" sz="1400" baseline="0" dirty="0">
                          <a:effectLst/>
                        </a:rPr>
                        <a:t> to </a:t>
                      </a:r>
                      <a:r>
                        <a:rPr lang="pt-PT" sz="1400" baseline="0" dirty="0" err="1">
                          <a:effectLst/>
                        </a:rPr>
                        <a:t>the</a:t>
                      </a:r>
                      <a:r>
                        <a:rPr lang="pt-PT" sz="1400" baseline="0" dirty="0">
                          <a:effectLst/>
                        </a:rPr>
                        <a:t> </a:t>
                      </a:r>
                      <a:r>
                        <a:rPr lang="pt-PT" sz="1400" baseline="0" dirty="0" err="1">
                          <a:effectLst/>
                        </a:rPr>
                        <a:t>application</a:t>
                      </a:r>
                      <a:r>
                        <a:rPr lang="pt-PT" sz="1400" baseline="0" dirty="0">
                          <a:effectLst/>
                        </a:rPr>
                        <a:t> </a:t>
                      </a:r>
                      <a:r>
                        <a:rPr lang="pt-PT" sz="1400" baseline="0" dirty="0" err="1">
                          <a:effectLst/>
                        </a:rPr>
                        <a:t>of</a:t>
                      </a:r>
                      <a:r>
                        <a:rPr lang="pt-PT" sz="1400" baseline="0" dirty="0">
                          <a:effectLst/>
                        </a:rPr>
                        <a:t> </a:t>
                      </a:r>
                      <a:r>
                        <a:rPr lang="pt-PT" sz="1400" baseline="0" dirty="0" err="1">
                          <a:effectLst/>
                        </a:rPr>
                        <a:t>the</a:t>
                      </a:r>
                      <a:r>
                        <a:rPr lang="pt-PT" sz="1400" baseline="0" dirty="0">
                          <a:effectLst/>
                        </a:rPr>
                        <a:t> </a:t>
                      </a:r>
                      <a:r>
                        <a:rPr lang="pt-PT" sz="1400" baseline="0" dirty="0" err="1">
                          <a:effectLst/>
                        </a:rPr>
                        <a:t>concepts</a:t>
                      </a:r>
                      <a:r>
                        <a:rPr lang="pt-PT" sz="1400" baseline="0" dirty="0">
                          <a:effectLst/>
                        </a:rPr>
                        <a:t> to </a:t>
                      </a:r>
                      <a:r>
                        <a:rPr lang="pt-PT" sz="1400" baseline="0" dirty="0" err="1">
                          <a:effectLst/>
                        </a:rPr>
                        <a:t>the</a:t>
                      </a:r>
                      <a:r>
                        <a:rPr lang="pt-PT" sz="1400" baseline="0" dirty="0">
                          <a:effectLst/>
                        </a:rPr>
                        <a:t> </a:t>
                      </a:r>
                      <a:r>
                        <a:rPr lang="pt-PT" sz="1400" baseline="0" dirty="0" err="1">
                          <a:effectLst/>
                        </a:rPr>
                        <a:t>analyzed</a:t>
                      </a:r>
                      <a:r>
                        <a:rPr lang="pt-PT" sz="1400" baseline="0" dirty="0">
                          <a:effectLst/>
                        </a:rPr>
                        <a:t> </a:t>
                      </a:r>
                      <a:r>
                        <a:rPr lang="pt-PT" sz="1400" baseline="0" dirty="0" err="1">
                          <a:effectLst/>
                        </a:rPr>
                        <a:t>company</a:t>
                      </a:r>
                      <a:r>
                        <a:rPr lang="pt-PT" sz="1400" baseline="0" dirty="0">
                          <a:effectLst/>
                        </a:rPr>
                        <a:t>.</a:t>
                      </a: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6084620"/>
                  </a:ext>
                </a:extLst>
              </a:tr>
              <a:tr h="370840">
                <a:tc>
                  <a:txBody>
                    <a:bodyPr/>
                    <a:lstStyle/>
                    <a:p>
                      <a:pPr algn="l">
                        <a:lnSpc>
                          <a:spcPct val="100000"/>
                        </a:lnSpc>
                      </a:pPr>
                      <a:r>
                        <a:rPr lang="en-GB" sz="1400" b="1" baseline="0" dirty="0"/>
                        <a:t>YELLOW</a:t>
                      </a:r>
                    </a:p>
                  </a:txBody>
                  <a:tcPr/>
                </a:tc>
                <a:tc>
                  <a:txBody>
                    <a:bodyPr/>
                    <a:lstStyle/>
                    <a:p>
                      <a:pPr algn="just">
                        <a:lnSpc>
                          <a:spcPct val="100000"/>
                        </a:lnSpc>
                        <a:spcAft>
                          <a:spcPts val="800"/>
                        </a:spcAft>
                      </a:pPr>
                      <a:r>
                        <a:rPr lang="pt-PT" sz="1400" baseline="0" dirty="0" err="1">
                          <a:effectLst/>
                        </a:rPr>
                        <a:t>The</a:t>
                      </a:r>
                      <a:r>
                        <a:rPr lang="pt-PT" sz="1400" baseline="0" dirty="0">
                          <a:effectLst/>
                        </a:rPr>
                        <a:t> </a:t>
                      </a:r>
                      <a:r>
                        <a:rPr lang="pt-PT" sz="1400" b="1" baseline="0" dirty="0" err="1">
                          <a:effectLst/>
                        </a:rPr>
                        <a:t>Yellow</a:t>
                      </a:r>
                      <a:r>
                        <a:rPr lang="pt-PT" sz="1400" b="1" baseline="0" dirty="0">
                          <a:effectLst/>
                        </a:rPr>
                        <a:t> </a:t>
                      </a:r>
                      <a:r>
                        <a:rPr lang="pt-PT" sz="1400" b="1" baseline="0" dirty="0" err="1">
                          <a:effectLst/>
                        </a:rPr>
                        <a:t>Hat</a:t>
                      </a:r>
                      <a:r>
                        <a:rPr lang="pt-PT" sz="1400" baseline="0" dirty="0">
                          <a:effectLst/>
                        </a:rPr>
                        <a:t> </a:t>
                      </a:r>
                      <a:r>
                        <a:rPr lang="pt-PT" sz="1400" baseline="0" dirty="0" err="1">
                          <a:effectLst/>
                        </a:rPr>
                        <a:t>symbolizes</a:t>
                      </a:r>
                      <a:r>
                        <a:rPr lang="pt-PT" sz="1400" baseline="0" dirty="0">
                          <a:effectLst/>
                        </a:rPr>
                        <a:t> </a:t>
                      </a:r>
                      <a:r>
                        <a:rPr lang="pt-PT" sz="1400" baseline="0" dirty="0" err="1">
                          <a:effectLst/>
                        </a:rPr>
                        <a:t>brightness</a:t>
                      </a:r>
                      <a:r>
                        <a:rPr lang="pt-PT" sz="1400" baseline="0" dirty="0">
                          <a:effectLst/>
                        </a:rPr>
                        <a:t> </a:t>
                      </a:r>
                      <a:r>
                        <a:rPr lang="pt-PT" sz="1400" baseline="0" dirty="0" err="1">
                          <a:effectLst/>
                        </a:rPr>
                        <a:t>and</a:t>
                      </a:r>
                      <a:r>
                        <a:rPr lang="pt-PT" sz="1400" baseline="0" dirty="0">
                          <a:effectLst/>
                        </a:rPr>
                        <a:t> </a:t>
                      </a:r>
                      <a:r>
                        <a:rPr lang="pt-PT" sz="1400" baseline="0" dirty="0" err="1">
                          <a:effectLst/>
                        </a:rPr>
                        <a:t>optimism</a:t>
                      </a:r>
                      <a:r>
                        <a:rPr lang="pt-PT" sz="1400" baseline="0" dirty="0">
                          <a:effectLst/>
                        </a:rPr>
                        <a:t>. </a:t>
                      </a:r>
                      <a:r>
                        <a:rPr lang="pt-PT" sz="1400" baseline="0" dirty="0" err="1">
                          <a:effectLst/>
                        </a:rPr>
                        <a:t>Under</a:t>
                      </a:r>
                      <a:r>
                        <a:rPr lang="pt-PT" sz="1400" baseline="0" dirty="0">
                          <a:effectLst/>
                        </a:rPr>
                        <a:t> </a:t>
                      </a:r>
                      <a:r>
                        <a:rPr lang="pt-PT" sz="1400" baseline="0" dirty="0" err="1">
                          <a:effectLst/>
                        </a:rPr>
                        <a:t>that</a:t>
                      </a:r>
                      <a:r>
                        <a:rPr lang="pt-PT" sz="1400" baseline="0" dirty="0">
                          <a:effectLst/>
                        </a:rPr>
                        <a:t> </a:t>
                      </a:r>
                      <a:r>
                        <a:rPr lang="pt-PT" sz="1400" baseline="0" dirty="0" err="1">
                          <a:effectLst/>
                        </a:rPr>
                        <a:t>umbrella</a:t>
                      </a:r>
                      <a:r>
                        <a:rPr lang="pt-PT" sz="1400" baseline="0" dirty="0">
                          <a:effectLst/>
                        </a:rPr>
                        <a:t>, </a:t>
                      </a:r>
                      <a:r>
                        <a:rPr lang="pt-PT" sz="1400" baseline="0" dirty="0" err="1">
                          <a:effectLst/>
                        </a:rPr>
                        <a:t>you</a:t>
                      </a:r>
                      <a:r>
                        <a:rPr lang="pt-PT" sz="1400" baseline="0" dirty="0">
                          <a:effectLst/>
                        </a:rPr>
                        <a:t> explore </a:t>
                      </a:r>
                      <a:r>
                        <a:rPr lang="pt-PT" sz="1400" baseline="0" dirty="0" err="1">
                          <a:effectLst/>
                        </a:rPr>
                        <a:t>the</a:t>
                      </a:r>
                      <a:r>
                        <a:rPr lang="pt-PT" sz="1400" baseline="0" dirty="0">
                          <a:effectLst/>
                        </a:rPr>
                        <a:t> positives </a:t>
                      </a:r>
                      <a:r>
                        <a:rPr lang="pt-PT" sz="1400" baseline="0" dirty="0" err="1">
                          <a:effectLst/>
                        </a:rPr>
                        <a:t>and</a:t>
                      </a:r>
                      <a:r>
                        <a:rPr lang="pt-PT" sz="1400" baseline="0" dirty="0">
                          <a:effectLst/>
                        </a:rPr>
                        <a:t> look for </a:t>
                      </a:r>
                      <a:r>
                        <a:rPr lang="pt-PT" sz="1400" baseline="0" dirty="0" err="1">
                          <a:effectLst/>
                        </a:rPr>
                        <a:t>value</a:t>
                      </a:r>
                      <a:r>
                        <a:rPr lang="pt-PT" sz="1400" baseline="0" dirty="0">
                          <a:effectLst/>
                        </a:rPr>
                        <a:t> </a:t>
                      </a:r>
                      <a:r>
                        <a:rPr lang="pt-PT" sz="1400" baseline="0" dirty="0" err="1">
                          <a:effectLst/>
                        </a:rPr>
                        <a:t>and</a:t>
                      </a:r>
                      <a:r>
                        <a:rPr lang="pt-PT" sz="1400" baseline="0" dirty="0">
                          <a:effectLst/>
                        </a:rPr>
                        <a:t> </a:t>
                      </a:r>
                      <a:r>
                        <a:rPr lang="pt-PT" sz="1400" baseline="0" dirty="0" err="1">
                          <a:effectLst/>
                        </a:rPr>
                        <a:t>benefit</a:t>
                      </a:r>
                      <a:r>
                        <a:rPr lang="pt-PT" sz="1400" baseline="0" dirty="0">
                          <a:effectLst/>
                        </a:rPr>
                        <a:t>.</a:t>
                      </a:r>
                    </a:p>
                    <a:p>
                      <a:pPr algn="just">
                        <a:lnSpc>
                          <a:spcPct val="100000"/>
                        </a:lnSpc>
                        <a:spcAft>
                          <a:spcPts val="800"/>
                        </a:spcAft>
                      </a:pPr>
                      <a:endParaRPr lang="pt-PT" sz="1400" baseline="0" dirty="0">
                        <a:effectLst/>
                      </a:endParaRPr>
                    </a:p>
                    <a:p>
                      <a:pPr algn="just">
                        <a:lnSpc>
                          <a:spcPct val="100000"/>
                        </a:lnSpc>
                        <a:spcAft>
                          <a:spcPts val="800"/>
                        </a:spcAft>
                      </a:pP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pt-PT" sz="1400" baseline="0" dirty="0" err="1">
                          <a:effectLst/>
                        </a:rPr>
                        <a:t>With</a:t>
                      </a:r>
                      <a:r>
                        <a:rPr lang="pt-PT" sz="1400" baseline="0" dirty="0">
                          <a:effectLst/>
                        </a:rPr>
                        <a:t> </a:t>
                      </a:r>
                      <a:r>
                        <a:rPr lang="pt-PT" sz="1400" baseline="0" dirty="0" err="1">
                          <a:effectLst/>
                        </a:rPr>
                        <a:t>this</a:t>
                      </a:r>
                      <a:r>
                        <a:rPr lang="pt-PT" sz="1400" baseline="0" dirty="0">
                          <a:effectLst/>
                        </a:rPr>
                        <a:t> </a:t>
                      </a:r>
                      <a:r>
                        <a:rPr lang="pt-PT" sz="1400" baseline="0" dirty="0" err="1">
                          <a:effectLst/>
                        </a:rPr>
                        <a:t>hat</a:t>
                      </a:r>
                      <a:r>
                        <a:rPr lang="pt-PT" sz="1400" baseline="0" dirty="0">
                          <a:effectLst/>
                        </a:rPr>
                        <a:t> </a:t>
                      </a:r>
                      <a:r>
                        <a:rPr lang="pt-PT" sz="1400" baseline="0" dirty="0" err="1">
                          <a:effectLst/>
                        </a:rPr>
                        <a:t>they</a:t>
                      </a:r>
                      <a:r>
                        <a:rPr lang="pt-PT" sz="1400" baseline="0" dirty="0">
                          <a:effectLst/>
                        </a:rPr>
                        <a:t> </a:t>
                      </a:r>
                      <a:r>
                        <a:rPr lang="pt-PT" sz="1400" baseline="0" dirty="0" err="1">
                          <a:effectLst/>
                        </a:rPr>
                        <a:t>should</a:t>
                      </a:r>
                      <a:r>
                        <a:rPr lang="pt-PT" sz="1400" baseline="0" dirty="0">
                          <a:effectLst/>
                        </a:rPr>
                        <a:t> </a:t>
                      </a:r>
                      <a:r>
                        <a:rPr lang="pt-PT" sz="1400" baseline="0" dirty="0" err="1">
                          <a:effectLst/>
                        </a:rPr>
                        <a:t>identify</a:t>
                      </a:r>
                      <a:r>
                        <a:rPr lang="pt-PT" sz="1400" baseline="0" dirty="0">
                          <a:effectLst/>
                        </a:rPr>
                        <a:t> </a:t>
                      </a:r>
                      <a:r>
                        <a:rPr lang="pt-PT" sz="1400" baseline="0" dirty="0" err="1">
                          <a:effectLst/>
                        </a:rPr>
                        <a:t>the</a:t>
                      </a:r>
                      <a:r>
                        <a:rPr lang="pt-PT" sz="1400" baseline="0" dirty="0">
                          <a:effectLst/>
                        </a:rPr>
                        <a:t> </a:t>
                      </a:r>
                      <a:r>
                        <a:rPr lang="pt-PT" sz="1400" baseline="0" dirty="0" err="1">
                          <a:effectLst/>
                        </a:rPr>
                        <a:t>aspects</a:t>
                      </a:r>
                      <a:r>
                        <a:rPr lang="pt-PT" sz="1400" baseline="0" dirty="0">
                          <a:effectLst/>
                        </a:rPr>
                        <a:t> </a:t>
                      </a:r>
                      <a:r>
                        <a:rPr lang="pt-PT" sz="1400" baseline="0" dirty="0" err="1">
                          <a:effectLst/>
                        </a:rPr>
                        <a:t>that</a:t>
                      </a:r>
                      <a:r>
                        <a:rPr lang="pt-PT" sz="1400" baseline="0" dirty="0">
                          <a:effectLst/>
                        </a:rPr>
                        <a:t> </a:t>
                      </a:r>
                      <a:r>
                        <a:rPr lang="pt-PT" sz="1400" baseline="0" dirty="0" err="1">
                          <a:effectLst/>
                        </a:rPr>
                        <a:t>they</a:t>
                      </a:r>
                      <a:r>
                        <a:rPr lang="pt-PT" sz="1400" baseline="0" dirty="0">
                          <a:effectLst/>
                        </a:rPr>
                        <a:t> </a:t>
                      </a:r>
                      <a:r>
                        <a:rPr lang="pt-PT" sz="1400" baseline="0" dirty="0" err="1">
                          <a:effectLst/>
                        </a:rPr>
                        <a:t>consider</a:t>
                      </a:r>
                      <a:r>
                        <a:rPr lang="pt-PT" sz="1400" baseline="0" dirty="0">
                          <a:effectLst/>
                        </a:rPr>
                        <a:t> </a:t>
                      </a:r>
                      <a:r>
                        <a:rPr lang="pt-PT" sz="1400" baseline="0" dirty="0" err="1">
                          <a:effectLst/>
                        </a:rPr>
                        <a:t>most</a:t>
                      </a:r>
                      <a:r>
                        <a:rPr lang="pt-PT" sz="1400" baseline="0" dirty="0">
                          <a:effectLst/>
                        </a:rPr>
                        <a:t> positive in </a:t>
                      </a:r>
                      <a:r>
                        <a:rPr lang="pt-PT" sz="1400" baseline="0" dirty="0" err="1">
                          <a:effectLst/>
                        </a:rPr>
                        <a:t>the</a:t>
                      </a:r>
                      <a:r>
                        <a:rPr lang="pt-PT" sz="1400" baseline="0" dirty="0">
                          <a:effectLst/>
                        </a:rPr>
                        <a:t> case </a:t>
                      </a:r>
                      <a:r>
                        <a:rPr lang="pt-PT" sz="1400" baseline="0" dirty="0" err="1">
                          <a:effectLst/>
                        </a:rPr>
                        <a:t>they</a:t>
                      </a:r>
                      <a:r>
                        <a:rPr lang="pt-PT" sz="1400" baseline="0" dirty="0">
                          <a:effectLst/>
                        </a:rPr>
                        <a:t> are </a:t>
                      </a:r>
                      <a:r>
                        <a:rPr lang="pt-PT" sz="1400" baseline="0" dirty="0" err="1">
                          <a:effectLst/>
                        </a:rPr>
                        <a:t>analyzing</a:t>
                      </a:r>
                      <a:r>
                        <a:rPr lang="pt-PT" sz="1400" baseline="0" dirty="0">
                          <a:effectLst/>
                        </a:rPr>
                        <a:t>.</a:t>
                      </a: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615938"/>
                  </a:ext>
                </a:extLst>
              </a:tr>
              <a:tr h="370840">
                <a:tc>
                  <a:txBody>
                    <a:bodyPr/>
                    <a:lstStyle/>
                    <a:p>
                      <a:pPr algn="l">
                        <a:lnSpc>
                          <a:spcPct val="100000"/>
                        </a:lnSpc>
                      </a:pPr>
                      <a:r>
                        <a:rPr lang="en-GB" sz="1400" b="1" baseline="0" dirty="0"/>
                        <a:t>BLACK</a:t>
                      </a:r>
                    </a:p>
                  </a:txBody>
                  <a:tcPr/>
                </a:tc>
                <a:tc>
                  <a:txBody>
                    <a:bodyPr/>
                    <a:lstStyle/>
                    <a:p>
                      <a:pPr algn="just">
                        <a:lnSpc>
                          <a:spcPct val="100000"/>
                        </a:lnSpc>
                        <a:spcAft>
                          <a:spcPts val="800"/>
                        </a:spcAft>
                      </a:pPr>
                      <a:r>
                        <a:rPr lang="pt-PT" sz="1400" kern="1200" dirty="0" err="1">
                          <a:solidFill>
                            <a:schemeClr val="dk1"/>
                          </a:solidFill>
                          <a:effectLst/>
                        </a:rPr>
                        <a:t>The</a:t>
                      </a:r>
                      <a:r>
                        <a:rPr lang="pt-PT" sz="1400" kern="1200" dirty="0">
                          <a:solidFill>
                            <a:schemeClr val="dk1"/>
                          </a:solidFill>
                          <a:effectLst/>
                        </a:rPr>
                        <a:t> </a:t>
                      </a:r>
                      <a:r>
                        <a:rPr lang="pt-PT" sz="1400" b="1" kern="1200" dirty="0" err="1">
                          <a:solidFill>
                            <a:schemeClr val="dk1"/>
                          </a:solidFill>
                          <a:effectLst/>
                        </a:rPr>
                        <a:t>Black</a:t>
                      </a:r>
                      <a:r>
                        <a:rPr lang="pt-PT" sz="1400" b="1" kern="1200" dirty="0">
                          <a:solidFill>
                            <a:schemeClr val="dk1"/>
                          </a:solidFill>
                          <a:effectLst/>
                        </a:rPr>
                        <a:t> </a:t>
                      </a:r>
                      <a:r>
                        <a:rPr lang="pt-PT" sz="1400" b="1" kern="1200" dirty="0" err="1">
                          <a:solidFill>
                            <a:schemeClr val="dk1"/>
                          </a:solidFill>
                          <a:effectLst/>
                        </a:rPr>
                        <a:t>Hat</a:t>
                      </a:r>
                      <a:r>
                        <a:rPr lang="pt-PT" sz="1400" b="1" kern="1200" dirty="0">
                          <a:solidFill>
                            <a:schemeClr val="dk1"/>
                          </a:solidFill>
                          <a:effectLst/>
                        </a:rPr>
                        <a:t> </a:t>
                      </a:r>
                      <a:r>
                        <a:rPr lang="pt-PT" sz="1400" kern="1200" dirty="0" err="1">
                          <a:solidFill>
                            <a:schemeClr val="dk1"/>
                          </a:solidFill>
                          <a:effectLst/>
                        </a:rPr>
                        <a:t>identifies</a:t>
                      </a:r>
                      <a:r>
                        <a:rPr lang="pt-PT" sz="1400" kern="1200" dirty="0">
                          <a:solidFill>
                            <a:schemeClr val="dk1"/>
                          </a:solidFill>
                          <a:effectLst/>
                        </a:rPr>
                        <a:t> </a:t>
                      </a:r>
                      <a:r>
                        <a:rPr lang="pt-PT" sz="1400" kern="1200" dirty="0" err="1">
                          <a:solidFill>
                            <a:schemeClr val="dk1"/>
                          </a:solidFill>
                          <a:effectLst/>
                        </a:rPr>
                        <a:t>risks</a:t>
                      </a:r>
                      <a:r>
                        <a:rPr lang="pt-PT" sz="1400" kern="1200" dirty="0">
                          <a:solidFill>
                            <a:schemeClr val="dk1"/>
                          </a:solidFill>
                          <a:effectLst/>
                        </a:rPr>
                        <a:t>, </a:t>
                      </a:r>
                      <a:r>
                        <a:rPr lang="pt-PT" sz="1400" kern="1200" dirty="0" err="1">
                          <a:solidFill>
                            <a:schemeClr val="dk1"/>
                          </a:solidFill>
                          <a:effectLst/>
                        </a:rPr>
                        <a:t>difficulties</a:t>
                      </a:r>
                      <a:r>
                        <a:rPr lang="pt-PT" sz="1400" kern="1200" dirty="0">
                          <a:solidFill>
                            <a:schemeClr val="dk1"/>
                          </a:solidFill>
                          <a:effectLst/>
                        </a:rPr>
                        <a:t>, </a:t>
                      </a:r>
                      <a:r>
                        <a:rPr lang="pt-PT" sz="1400" kern="1200" dirty="0" err="1">
                          <a:solidFill>
                            <a:schemeClr val="dk1"/>
                          </a:solidFill>
                          <a:effectLst/>
                        </a:rPr>
                        <a:t>problems</a:t>
                      </a:r>
                      <a:r>
                        <a:rPr lang="pt-PT" sz="1400" kern="1200" dirty="0">
                          <a:solidFill>
                            <a:schemeClr val="dk1"/>
                          </a:solidFill>
                          <a:effectLst/>
                        </a:rPr>
                        <a:t> – </a:t>
                      </a:r>
                      <a:r>
                        <a:rPr lang="pt-PT" sz="1400" kern="1200" dirty="0" err="1">
                          <a:solidFill>
                            <a:schemeClr val="dk1"/>
                          </a:solidFill>
                          <a:effectLst/>
                        </a:rPr>
                        <a:t>The</a:t>
                      </a:r>
                      <a:r>
                        <a:rPr lang="pt-PT" sz="1400" kern="1200" dirty="0">
                          <a:solidFill>
                            <a:schemeClr val="dk1"/>
                          </a:solidFill>
                          <a:effectLst/>
                        </a:rPr>
                        <a:t> </a:t>
                      </a:r>
                      <a:r>
                        <a:rPr lang="pt-PT" sz="1400" kern="1200" dirty="0" err="1">
                          <a:solidFill>
                            <a:schemeClr val="dk1"/>
                          </a:solidFill>
                          <a:effectLst/>
                        </a:rPr>
                        <a:t>risk</a:t>
                      </a:r>
                      <a:r>
                        <a:rPr lang="pt-PT" sz="1400" kern="1200" dirty="0">
                          <a:solidFill>
                            <a:schemeClr val="dk1"/>
                          </a:solidFill>
                          <a:effectLst/>
                        </a:rPr>
                        <a:t> management </a:t>
                      </a:r>
                      <a:r>
                        <a:rPr lang="pt-PT" sz="1400" kern="1200" dirty="0" err="1">
                          <a:solidFill>
                            <a:schemeClr val="dk1"/>
                          </a:solidFill>
                          <a:effectLst/>
                        </a:rPr>
                        <a:t>hat</a:t>
                      </a:r>
                      <a:r>
                        <a:rPr lang="pt-PT" sz="1400" kern="1200" dirty="0">
                          <a:solidFill>
                            <a:schemeClr val="dk1"/>
                          </a:solidFill>
                          <a:effectLst/>
                        </a:rPr>
                        <a:t>, </a:t>
                      </a:r>
                      <a:r>
                        <a:rPr lang="pt-PT" sz="1400" kern="1200" dirty="0" err="1">
                          <a:solidFill>
                            <a:schemeClr val="dk1"/>
                          </a:solidFill>
                          <a:effectLst/>
                        </a:rPr>
                        <a:t>probably</a:t>
                      </a:r>
                      <a:r>
                        <a:rPr lang="pt-PT" sz="1400" kern="1200" dirty="0">
                          <a:solidFill>
                            <a:schemeClr val="dk1"/>
                          </a:solidFill>
                          <a:effectLst/>
                        </a:rPr>
                        <a:t> </a:t>
                      </a:r>
                      <a:r>
                        <a:rPr lang="pt-PT" sz="1400" kern="1200" dirty="0" err="1">
                          <a:solidFill>
                            <a:schemeClr val="dk1"/>
                          </a:solidFill>
                          <a:effectLst/>
                        </a:rPr>
                        <a:t>the</a:t>
                      </a:r>
                      <a:r>
                        <a:rPr lang="pt-PT" sz="1400" kern="1200" dirty="0">
                          <a:solidFill>
                            <a:schemeClr val="dk1"/>
                          </a:solidFill>
                          <a:effectLst/>
                        </a:rPr>
                        <a:t> </a:t>
                      </a:r>
                      <a:r>
                        <a:rPr lang="pt-PT" sz="1400" kern="1200" dirty="0" err="1">
                          <a:solidFill>
                            <a:schemeClr val="dk1"/>
                          </a:solidFill>
                          <a:effectLst/>
                        </a:rPr>
                        <a:t>most</a:t>
                      </a:r>
                      <a:r>
                        <a:rPr lang="pt-PT" sz="1400" kern="1200" dirty="0">
                          <a:solidFill>
                            <a:schemeClr val="dk1"/>
                          </a:solidFill>
                          <a:effectLst/>
                        </a:rPr>
                        <a:t> </a:t>
                      </a:r>
                      <a:r>
                        <a:rPr lang="pt-PT" sz="1400" kern="1200" dirty="0" err="1">
                          <a:solidFill>
                            <a:schemeClr val="dk1"/>
                          </a:solidFill>
                          <a:effectLst/>
                        </a:rPr>
                        <a:t>powerful</a:t>
                      </a:r>
                      <a:r>
                        <a:rPr lang="pt-PT" sz="1400" kern="1200" dirty="0">
                          <a:solidFill>
                            <a:schemeClr val="dk1"/>
                          </a:solidFill>
                          <a:effectLst/>
                        </a:rPr>
                        <a:t> </a:t>
                      </a:r>
                      <a:r>
                        <a:rPr lang="pt-PT" sz="1400" kern="1200" dirty="0" err="1">
                          <a:solidFill>
                            <a:schemeClr val="dk1"/>
                          </a:solidFill>
                          <a:effectLst/>
                        </a:rPr>
                        <a:t>hat</a:t>
                      </a:r>
                      <a:r>
                        <a:rPr lang="pt-PT" sz="1400" kern="1200" dirty="0">
                          <a:solidFill>
                            <a:schemeClr val="dk1"/>
                          </a:solidFill>
                          <a:effectLst/>
                        </a:rPr>
                        <a:t>. </a:t>
                      </a:r>
                      <a:r>
                        <a:rPr lang="pt-PT" sz="1400" kern="1200" dirty="0" err="1">
                          <a:solidFill>
                            <a:schemeClr val="dk1"/>
                          </a:solidFill>
                          <a:effectLst/>
                        </a:rPr>
                        <a:t>It</a:t>
                      </a:r>
                      <a:r>
                        <a:rPr lang="pt-PT" sz="1400" kern="1200" dirty="0">
                          <a:solidFill>
                            <a:schemeClr val="dk1"/>
                          </a:solidFill>
                          <a:effectLst/>
                        </a:rPr>
                        <a:t> can </a:t>
                      </a:r>
                      <a:r>
                        <a:rPr lang="pt-PT" sz="1400" kern="1200" dirty="0" err="1">
                          <a:solidFill>
                            <a:schemeClr val="dk1"/>
                          </a:solidFill>
                          <a:effectLst/>
                        </a:rPr>
                        <a:t>be</a:t>
                      </a:r>
                      <a:r>
                        <a:rPr lang="pt-PT" sz="1400" kern="1200" dirty="0">
                          <a:solidFill>
                            <a:schemeClr val="dk1"/>
                          </a:solidFill>
                          <a:effectLst/>
                        </a:rPr>
                        <a:t> a </a:t>
                      </a:r>
                      <a:r>
                        <a:rPr lang="pt-PT" sz="1400" kern="1200" dirty="0" err="1">
                          <a:solidFill>
                            <a:schemeClr val="dk1"/>
                          </a:solidFill>
                          <a:effectLst/>
                        </a:rPr>
                        <a:t>problem</a:t>
                      </a:r>
                      <a:r>
                        <a:rPr lang="pt-PT" sz="1400" kern="1200" dirty="0">
                          <a:solidFill>
                            <a:schemeClr val="dk1"/>
                          </a:solidFill>
                          <a:effectLst/>
                        </a:rPr>
                        <a:t>, </a:t>
                      </a:r>
                      <a:r>
                        <a:rPr lang="pt-PT" sz="1400" kern="1200" dirty="0" err="1">
                          <a:solidFill>
                            <a:schemeClr val="dk1"/>
                          </a:solidFill>
                          <a:effectLst/>
                        </a:rPr>
                        <a:t>however</a:t>
                      </a:r>
                      <a:r>
                        <a:rPr lang="pt-PT" sz="1400" kern="1200" dirty="0">
                          <a:solidFill>
                            <a:schemeClr val="dk1"/>
                          </a:solidFill>
                          <a:effectLst/>
                        </a:rPr>
                        <a:t>, </a:t>
                      </a:r>
                      <a:r>
                        <a:rPr lang="pt-PT" sz="1400" kern="1200" dirty="0" err="1">
                          <a:solidFill>
                            <a:schemeClr val="dk1"/>
                          </a:solidFill>
                          <a:effectLst/>
                        </a:rPr>
                        <a:t>if</a:t>
                      </a:r>
                      <a:r>
                        <a:rPr lang="pt-PT" sz="1400" kern="1200" dirty="0">
                          <a:solidFill>
                            <a:schemeClr val="dk1"/>
                          </a:solidFill>
                          <a:effectLst/>
                        </a:rPr>
                        <a:t> </a:t>
                      </a:r>
                      <a:r>
                        <a:rPr lang="pt-PT" sz="1400" kern="1200" dirty="0" err="1">
                          <a:solidFill>
                            <a:schemeClr val="dk1"/>
                          </a:solidFill>
                          <a:effectLst/>
                        </a:rPr>
                        <a:t>overused</a:t>
                      </a:r>
                      <a:r>
                        <a:rPr lang="pt-PT" sz="1400" kern="1200" dirty="0">
                          <a:solidFill>
                            <a:schemeClr val="dk1"/>
                          </a:solidFill>
                          <a:effectLst/>
                        </a:rPr>
                        <a:t>. </a:t>
                      </a:r>
                      <a:r>
                        <a:rPr lang="pt-PT" sz="1400" kern="1200" dirty="0" err="1">
                          <a:solidFill>
                            <a:schemeClr val="dk1"/>
                          </a:solidFill>
                          <a:effectLst/>
                        </a:rPr>
                        <a:t>It</a:t>
                      </a:r>
                      <a:r>
                        <a:rPr lang="pt-PT" sz="1400" kern="1200" dirty="0">
                          <a:solidFill>
                            <a:schemeClr val="dk1"/>
                          </a:solidFill>
                          <a:effectLst/>
                        </a:rPr>
                        <a:t> serves to </a:t>
                      </a:r>
                      <a:r>
                        <a:rPr lang="pt-PT" sz="1400" kern="1200" dirty="0" err="1">
                          <a:solidFill>
                            <a:schemeClr val="dk1"/>
                          </a:solidFill>
                          <a:effectLst/>
                        </a:rPr>
                        <a:t>identify</a:t>
                      </a:r>
                      <a:r>
                        <a:rPr lang="pt-PT" sz="1400" kern="1200" dirty="0">
                          <a:solidFill>
                            <a:schemeClr val="dk1"/>
                          </a:solidFill>
                          <a:effectLst/>
                        </a:rPr>
                        <a:t> </a:t>
                      </a:r>
                      <a:r>
                        <a:rPr lang="pt-PT" sz="1400" kern="1200" dirty="0" err="1">
                          <a:solidFill>
                            <a:schemeClr val="dk1"/>
                          </a:solidFill>
                          <a:effectLst/>
                        </a:rPr>
                        <a:t>difficulties</a:t>
                      </a:r>
                      <a:r>
                        <a:rPr lang="pt-PT" sz="1400" kern="1200" dirty="0">
                          <a:solidFill>
                            <a:schemeClr val="dk1"/>
                          </a:solidFill>
                          <a:effectLst/>
                        </a:rPr>
                        <a:t>, </a:t>
                      </a:r>
                      <a:r>
                        <a:rPr lang="pt-PT" sz="1400" kern="1200" dirty="0" err="1">
                          <a:solidFill>
                            <a:schemeClr val="dk1"/>
                          </a:solidFill>
                          <a:effectLst/>
                        </a:rPr>
                        <a:t>but</a:t>
                      </a:r>
                      <a:r>
                        <a:rPr lang="pt-PT" sz="1400" kern="1200" dirty="0">
                          <a:solidFill>
                            <a:schemeClr val="dk1"/>
                          </a:solidFill>
                          <a:effectLst/>
                        </a:rPr>
                        <a:t> </a:t>
                      </a:r>
                      <a:r>
                        <a:rPr lang="pt-PT" sz="1400" kern="1200" dirty="0" err="1">
                          <a:solidFill>
                            <a:schemeClr val="dk1"/>
                          </a:solidFill>
                          <a:effectLst/>
                        </a:rPr>
                        <a:t>also</a:t>
                      </a:r>
                      <a:r>
                        <a:rPr lang="pt-PT" sz="1400" kern="1200" dirty="0">
                          <a:solidFill>
                            <a:schemeClr val="dk1"/>
                          </a:solidFill>
                          <a:effectLst/>
                        </a:rPr>
                        <a:t> </a:t>
                      </a:r>
                      <a:r>
                        <a:rPr lang="pt-PT" sz="1400" kern="1200" dirty="0" err="1">
                          <a:solidFill>
                            <a:schemeClr val="dk1"/>
                          </a:solidFill>
                          <a:effectLst/>
                        </a:rPr>
                        <a:t>ways</a:t>
                      </a:r>
                      <a:r>
                        <a:rPr lang="pt-PT" sz="1400" kern="1200" dirty="0">
                          <a:solidFill>
                            <a:schemeClr val="dk1"/>
                          </a:solidFill>
                          <a:effectLst/>
                        </a:rPr>
                        <a:t> to </a:t>
                      </a:r>
                      <a:r>
                        <a:rPr lang="pt-PT" sz="1400" kern="1200" dirty="0" err="1">
                          <a:solidFill>
                            <a:schemeClr val="dk1"/>
                          </a:solidFill>
                          <a:effectLst/>
                        </a:rPr>
                        <a:t>overcome</a:t>
                      </a:r>
                      <a:r>
                        <a:rPr lang="pt-PT" sz="1400" kern="1200" dirty="0">
                          <a:solidFill>
                            <a:schemeClr val="dk1"/>
                          </a:solidFill>
                          <a:effectLst/>
                        </a:rPr>
                        <a:t> </a:t>
                      </a:r>
                      <a:r>
                        <a:rPr lang="pt-PT" sz="1400" kern="1200" dirty="0" err="1">
                          <a:solidFill>
                            <a:schemeClr val="dk1"/>
                          </a:solidFill>
                          <a:effectLst/>
                        </a:rPr>
                        <a:t>them</a:t>
                      </a:r>
                      <a:r>
                        <a:rPr lang="pt-PT" sz="1400" kern="1200" dirty="0">
                          <a:solidFill>
                            <a:schemeClr val="dk1"/>
                          </a:solidFill>
                          <a:effectLst/>
                        </a:rPr>
                        <a:t>.</a:t>
                      </a:r>
                      <a:endParaRPr lang="en-GB"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pt-PT" sz="1400" dirty="0" err="1">
                          <a:effectLst/>
                        </a:rPr>
                        <a:t>With</a:t>
                      </a:r>
                      <a:r>
                        <a:rPr lang="pt-PT" sz="1400" dirty="0">
                          <a:effectLst/>
                        </a:rPr>
                        <a:t> </a:t>
                      </a:r>
                      <a:r>
                        <a:rPr lang="pt-PT" sz="1400" dirty="0" err="1">
                          <a:effectLst/>
                        </a:rPr>
                        <a:t>this</a:t>
                      </a:r>
                      <a:r>
                        <a:rPr lang="pt-PT" sz="1400" dirty="0">
                          <a:effectLst/>
                        </a:rPr>
                        <a:t> </a:t>
                      </a:r>
                      <a:r>
                        <a:rPr lang="pt-PT" sz="1400" dirty="0" err="1">
                          <a:effectLst/>
                        </a:rPr>
                        <a:t>hat</a:t>
                      </a:r>
                      <a:r>
                        <a:rPr lang="pt-PT" sz="1400" dirty="0">
                          <a:effectLst/>
                        </a:rPr>
                        <a:t> </a:t>
                      </a:r>
                      <a:r>
                        <a:rPr lang="pt-PT" sz="1400" dirty="0" err="1">
                          <a:effectLst/>
                        </a:rPr>
                        <a:t>they</a:t>
                      </a:r>
                      <a:r>
                        <a:rPr lang="pt-PT" sz="1400" dirty="0">
                          <a:effectLst/>
                        </a:rPr>
                        <a:t> </a:t>
                      </a:r>
                      <a:r>
                        <a:rPr lang="pt-PT" sz="1400" dirty="0" err="1">
                          <a:effectLst/>
                        </a:rPr>
                        <a:t>should</a:t>
                      </a:r>
                      <a:r>
                        <a:rPr lang="pt-PT" sz="1400" dirty="0">
                          <a:effectLst/>
                        </a:rPr>
                        <a:t> </a:t>
                      </a:r>
                      <a:r>
                        <a:rPr lang="pt-PT" sz="1400" dirty="0" err="1">
                          <a:effectLst/>
                        </a:rPr>
                        <a:t>identify</a:t>
                      </a:r>
                      <a:r>
                        <a:rPr lang="pt-PT" sz="1400" dirty="0">
                          <a:effectLst/>
                        </a:rPr>
                        <a:t> </a:t>
                      </a:r>
                      <a:r>
                        <a:rPr lang="pt-PT" sz="1400" dirty="0" err="1">
                          <a:effectLst/>
                        </a:rPr>
                        <a:t>the</a:t>
                      </a:r>
                      <a:r>
                        <a:rPr lang="pt-PT" sz="1400" dirty="0">
                          <a:effectLst/>
                        </a:rPr>
                        <a:t> </a:t>
                      </a:r>
                      <a:r>
                        <a:rPr lang="pt-PT" sz="1400" dirty="0" err="1">
                          <a:effectLst/>
                        </a:rPr>
                        <a:t>points</a:t>
                      </a:r>
                      <a:r>
                        <a:rPr lang="pt-PT" sz="1400" dirty="0">
                          <a:effectLst/>
                        </a:rPr>
                        <a:t> </a:t>
                      </a:r>
                      <a:r>
                        <a:rPr lang="pt-PT" sz="1400" dirty="0" err="1">
                          <a:effectLst/>
                        </a:rPr>
                        <a:t>that</a:t>
                      </a:r>
                      <a:r>
                        <a:rPr lang="pt-PT" sz="1400" dirty="0">
                          <a:effectLst/>
                        </a:rPr>
                        <a:t> </a:t>
                      </a:r>
                      <a:r>
                        <a:rPr lang="pt-PT" sz="1400" dirty="0" err="1">
                          <a:effectLst/>
                        </a:rPr>
                        <a:t>could</a:t>
                      </a:r>
                      <a:r>
                        <a:rPr lang="pt-PT" sz="1400" dirty="0">
                          <a:effectLst/>
                        </a:rPr>
                        <a:t> </a:t>
                      </a:r>
                      <a:r>
                        <a:rPr lang="pt-PT" sz="1400" dirty="0" err="1">
                          <a:effectLst/>
                        </a:rPr>
                        <a:t>be</a:t>
                      </a:r>
                      <a:r>
                        <a:rPr lang="pt-PT" sz="1400" dirty="0">
                          <a:effectLst/>
                        </a:rPr>
                        <a:t> </a:t>
                      </a:r>
                      <a:r>
                        <a:rPr lang="pt-PT" sz="1400" dirty="0" err="1">
                          <a:effectLst/>
                        </a:rPr>
                        <a:t>improved</a:t>
                      </a:r>
                      <a:r>
                        <a:rPr lang="pt-PT" sz="1400" dirty="0">
                          <a:effectLst/>
                        </a:rPr>
                        <a:t> in </a:t>
                      </a:r>
                      <a:r>
                        <a:rPr lang="pt-PT" sz="1400" dirty="0" err="1">
                          <a:effectLst/>
                        </a:rPr>
                        <a:t>the</a:t>
                      </a:r>
                      <a:r>
                        <a:rPr lang="pt-PT" sz="1400" dirty="0">
                          <a:effectLst/>
                        </a:rPr>
                        <a:t> case </a:t>
                      </a:r>
                      <a:r>
                        <a:rPr lang="pt-PT" sz="1400" dirty="0" err="1">
                          <a:effectLst/>
                        </a:rPr>
                        <a:t>they</a:t>
                      </a:r>
                      <a:r>
                        <a:rPr lang="pt-PT" sz="1400" dirty="0">
                          <a:effectLst/>
                        </a:rPr>
                        <a:t> are </a:t>
                      </a:r>
                      <a:r>
                        <a:rPr lang="pt-PT" sz="1400" dirty="0" err="1">
                          <a:effectLst/>
                        </a:rPr>
                        <a:t>analyzing</a:t>
                      </a:r>
                      <a:r>
                        <a:rPr lang="pt-PT" sz="1400" dirty="0">
                          <a:effectLst/>
                        </a:rPr>
                        <a:t>, </a:t>
                      </a:r>
                      <a:r>
                        <a:rPr lang="pt-PT" sz="1400" dirty="0" err="1">
                          <a:effectLst/>
                        </a:rPr>
                        <a:t>such</a:t>
                      </a:r>
                      <a:r>
                        <a:rPr lang="pt-PT" sz="1400" dirty="0">
                          <a:effectLst/>
                        </a:rPr>
                        <a:t> as </a:t>
                      </a:r>
                      <a:r>
                        <a:rPr lang="pt-PT" sz="1400" dirty="0" err="1">
                          <a:effectLst/>
                        </a:rPr>
                        <a:t>concepts</a:t>
                      </a:r>
                      <a:r>
                        <a:rPr lang="pt-PT" sz="1400" dirty="0">
                          <a:effectLst/>
                        </a:rPr>
                        <a:t> </a:t>
                      </a:r>
                      <a:r>
                        <a:rPr lang="pt-PT" sz="1400" dirty="0" err="1">
                          <a:effectLst/>
                        </a:rPr>
                        <a:t>from</a:t>
                      </a:r>
                      <a:r>
                        <a:rPr lang="pt-PT" sz="1400" dirty="0">
                          <a:effectLst/>
                        </a:rPr>
                        <a:t> </a:t>
                      </a:r>
                      <a:r>
                        <a:rPr lang="pt-PT" sz="1400" dirty="0" err="1">
                          <a:effectLst/>
                        </a:rPr>
                        <a:t>the</a:t>
                      </a:r>
                      <a:r>
                        <a:rPr lang="pt-PT" sz="1400" dirty="0">
                          <a:effectLst/>
                        </a:rPr>
                        <a:t> </a:t>
                      </a:r>
                      <a:r>
                        <a:rPr lang="pt-PT" sz="1400" dirty="0" err="1">
                          <a:effectLst/>
                        </a:rPr>
                        <a:t>chapter</a:t>
                      </a:r>
                      <a:r>
                        <a:rPr lang="pt-PT" sz="1400" dirty="0">
                          <a:effectLst/>
                        </a:rPr>
                        <a:t> </a:t>
                      </a:r>
                      <a:r>
                        <a:rPr lang="pt-PT" sz="1400" dirty="0" err="1">
                          <a:effectLst/>
                        </a:rPr>
                        <a:t>that</a:t>
                      </a:r>
                      <a:r>
                        <a:rPr lang="pt-PT" sz="1400" dirty="0">
                          <a:effectLst/>
                        </a:rPr>
                        <a:t> </a:t>
                      </a:r>
                      <a:r>
                        <a:rPr lang="pt-PT" sz="1400" dirty="0" err="1">
                          <a:effectLst/>
                        </a:rPr>
                        <a:t>were</a:t>
                      </a:r>
                      <a:r>
                        <a:rPr lang="pt-PT" sz="1400" dirty="0">
                          <a:effectLst/>
                        </a:rPr>
                        <a:t> </a:t>
                      </a:r>
                      <a:r>
                        <a:rPr lang="pt-PT" sz="1400" dirty="0" err="1">
                          <a:effectLst/>
                        </a:rPr>
                        <a:t>not</a:t>
                      </a:r>
                      <a:r>
                        <a:rPr lang="pt-PT" sz="1400" dirty="0">
                          <a:effectLst/>
                        </a:rPr>
                        <a:t> </a:t>
                      </a:r>
                      <a:r>
                        <a:rPr lang="pt-PT" sz="1400" dirty="0" err="1">
                          <a:effectLst/>
                        </a:rPr>
                        <a:t>addressed</a:t>
                      </a:r>
                      <a:r>
                        <a:rPr lang="pt-PT" sz="1400" dirty="0">
                          <a:effectLst/>
                        </a:rPr>
                        <a:t> in </a:t>
                      </a:r>
                      <a:r>
                        <a:rPr lang="pt-PT" sz="1400" dirty="0" err="1">
                          <a:effectLst/>
                        </a:rPr>
                        <a:t>the</a:t>
                      </a:r>
                      <a:r>
                        <a:rPr lang="pt-PT" sz="1400" dirty="0">
                          <a:effectLst/>
                        </a:rPr>
                        <a:t> </a:t>
                      </a:r>
                      <a:r>
                        <a:rPr lang="pt-PT" sz="1400" dirty="0" err="1">
                          <a:effectLst/>
                        </a:rPr>
                        <a:t>analysis</a:t>
                      </a:r>
                      <a:r>
                        <a:rPr lang="pt-PT" sz="1400" dirty="0">
                          <a:effectLst/>
                        </a:rPr>
                        <a:t> </a:t>
                      </a:r>
                      <a:r>
                        <a:rPr lang="pt-PT" sz="1400" dirty="0" err="1">
                          <a:effectLst/>
                        </a:rPr>
                        <a:t>of</a:t>
                      </a:r>
                      <a:r>
                        <a:rPr lang="pt-PT" sz="1400" dirty="0">
                          <a:effectLst/>
                        </a:rPr>
                        <a:t> </a:t>
                      </a:r>
                      <a:r>
                        <a:rPr lang="pt-PT" sz="1400" dirty="0" err="1">
                          <a:effectLst/>
                        </a:rPr>
                        <a:t>the</a:t>
                      </a:r>
                      <a:r>
                        <a:rPr lang="pt-PT" sz="1400" dirty="0">
                          <a:effectLst/>
                        </a:rPr>
                        <a:t> case, </a:t>
                      </a:r>
                      <a:r>
                        <a:rPr lang="pt-PT" sz="1400" dirty="0" err="1">
                          <a:effectLst/>
                        </a:rPr>
                        <a:t>failure</a:t>
                      </a:r>
                      <a:r>
                        <a:rPr lang="pt-PT" sz="1400" dirty="0">
                          <a:effectLst/>
                        </a:rPr>
                        <a:t> to </a:t>
                      </a:r>
                      <a:r>
                        <a:rPr lang="pt-PT" sz="1400" dirty="0" err="1">
                          <a:effectLst/>
                        </a:rPr>
                        <a:t>identify</a:t>
                      </a:r>
                      <a:r>
                        <a:rPr lang="pt-PT" sz="1400" dirty="0">
                          <a:effectLst/>
                        </a:rPr>
                        <a:t> </a:t>
                      </a:r>
                      <a:r>
                        <a:rPr lang="pt-PT" sz="1400" dirty="0" err="1">
                          <a:effectLst/>
                        </a:rPr>
                        <a:t>initiatives</a:t>
                      </a:r>
                      <a:r>
                        <a:rPr lang="pt-PT" sz="1400" dirty="0">
                          <a:effectLst/>
                        </a:rPr>
                        <a:t> </a:t>
                      </a:r>
                      <a:r>
                        <a:rPr lang="pt-PT" sz="1400" dirty="0" err="1">
                          <a:effectLst/>
                        </a:rPr>
                        <a:t>that</a:t>
                      </a:r>
                      <a:r>
                        <a:rPr lang="pt-PT" sz="1400" dirty="0">
                          <a:effectLst/>
                        </a:rPr>
                        <a:t> </a:t>
                      </a:r>
                      <a:r>
                        <a:rPr lang="pt-PT" sz="1400" dirty="0" err="1">
                          <a:effectLst/>
                        </a:rPr>
                        <a:t>attest</a:t>
                      </a:r>
                      <a:r>
                        <a:rPr lang="pt-PT" sz="1400" dirty="0">
                          <a:effectLst/>
                        </a:rPr>
                        <a:t> to </a:t>
                      </a:r>
                      <a:r>
                        <a:rPr lang="pt-PT" sz="1400" dirty="0" err="1">
                          <a:effectLst/>
                        </a:rPr>
                        <a:t>the</a:t>
                      </a:r>
                      <a:r>
                        <a:rPr lang="pt-PT" sz="1400" dirty="0">
                          <a:effectLst/>
                        </a:rPr>
                        <a:t> </a:t>
                      </a:r>
                      <a:r>
                        <a:rPr lang="pt-PT" sz="1400" dirty="0" err="1">
                          <a:effectLst/>
                        </a:rPr>
                        <a:t>connection</a:t>
                      </a:r>
                      <a:r>
                        <a:rPr lang="pt-PT" sz="1400" dirty="0">
                          <a:effectLst/>
                        </a:rPr>
                        <a:t> </a:t>
                      </a:r>
                      <a:r>
                        <a:rPr lang="pt-PT" sz="1400" dirty="0" err="1">
                          <a:effectLst/>
                        </a:rPr>
                        <a:t>between</a:t>
                      </a:r>
                      <a:r>
                        <a:rPr lang="pt-PT" sz="1400" dirty="0">
                          <a:effectLst/>
                        </a:rPr>
                        <a:t> </a:t>
                      </a:r>
                      <a:r>
                        <a:rPr lang="pt-PT" sz="1400" dirty="0" err="1">
                          <a:effectLst/>
                        </a:rPr>
                        <a:t>the</a:t>
                      </a:r>
                      <a:r>
                        <a:rPr lang="pt-PT" sz="1400" dirty="0">
                          <a:effectLst/>
                        </a:rPr>
                        <a:t> </a:t>
                      </a:r>
                      <a:r>
                        <a:rPr lang="pt-PT" sz="1400" dirty="0" err="1">
                          <a:effectLst/>
                        </a:rPr>
                        <a:t>concepts</a:t>
                      </a:r>
                      <a:r>
                        <a:rPr lang="pt-PT" sz="1400" dirty="0">
                          <a:effectLst/>
                        </a:rPr>
                        <a:t> </a:t>
                      </a:r>
                      <a:r>
                        <a:rPr lang="pt-PT" sz="1400" dirty="0" err="1">
                          <a:effectLst/>
                        </a:rPr>
                        <a:t>and</a:t>
                      </a:r>
                      <a:r>
                        <a:rPr lang="pt-PT" sz="1400" dirty="0">
                          <a:effectLst/>
                        </a:rPr>
                        <a:t> </a:t>
                      </a:r>
                      <a:r>
                        <a:rPr lang="pt-PT" sz="1400" dirty="0" err="1">
                          <a:effectLst/>
                        </a:rPr>
                        <a:t>what</a:t>
                      </a:r>
                      <a:r>
                        <a:rPr lang="pt-PT" sz="1400" dirty="0">
                          <a:effectLst/>
                        </a:rPr>
                        <a:t> </a:t>
                      </a:r>
                      <a:r>
                        <a:rPr lang="pt-PT" sz="1400" dirty="0" err="1">
                          <a:effectLst/>
                        </a:rPr>
                        <a:t>the</a:t>
                      </a:r>
                      <a:r>
                        <a:rPr lang="pt-PT" sz="1400" dirty="0">
                          <a:effectLst/>
                        </a:rPr>
                        <a:t> </a:t>
                      </a:r>
                      <a:r>
                        <a:rPr lang="pt-PT" sz="1400" dirty="0" err="1">
                          <a:effectLst/>
                        </a:rPr>
                        <a:t>company</a:t>
                      </a:r>
                      <a:r>
                        <a:rPr lang="pt-PT" sz="1400" dirty="0">
                          <a:effectLst/>
                        </a:rPr>
                        <a:t> </a:t>
                      </a:r>
                      <a:r>
                        <a:rPr lang="pt-PT" sz="1400" dirty="0" err="1">
                          <a:effectLst/>
                        </a:rPr>
                        <a:t>develops</a:t>
                      </a:r>
                      <a:r>
                        <a:rPr lang="pt-PT" sz="1400" dirty="0">
                          <a:effectLst/>
                        </a:rPr>
                        <a:t>, </a:t>
                      </a:r>
                      <a:r>
                        <a:rPr lang="pt-PT" sz="1400" dirty="0" err="1">
                          <a:effectLst/>
                        </a:rPr>
                        <a:t>among</a:t>
                      </a:r>
                      <a:r>
                        <a:rPr lang="pt-PT" sz="1400" dirty="0">
                          <a:effectLst/>
                        </a:rPr>
                        <a:t> </a:t>
                      </a:r>
                      <a:r>
                        <a:rPr lang="pt-PT" sz="1400" dirty="0" err="1">
                          <a:effectLst/>
                        </a:rPr>
                        <a:t>others</a:t>
                      </a:r>
                      <a:r>
                        <a:rPr lang="pt-PT" sz="1400" dirty="0">
                          <a:effectLst/>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9308508"/>
                  </a:ext>
                </a:extLst>
              </a:tr>
            </a:tbl>
          </a:graphicData>
        </a:graphic>
      </p:graphicFrame>
      <p:pic>
        <p:nvPicPr>
          <p:cNvPr id="8" name="Picture 7">
            <a:extLst>
              <a:ext uri="{FF2B5EF4-FFF2-40B4-BE49-F238E27FC236}">
                <a16:creationId xmlns:a16="http://schemas.microsoft.com/office/drawing/2014/main" id="{11E07D9C-B860-1C4B-B3F8-13FCED469347}"/>
              </a:ext>
            </a:extLst>
          </p:cNvPr>
          <p:cNvPicPr/>
          <p:nvPr/>
        </p:nvPicPr>
        <p:blipFill>
          <a:blip r:embed="rId3"/>
          <a:stretch>
            <a:fillRect/>
          </a:stretch>
        </p:blipFill>
        <p:spPr>
          <a:xfrm>
            <a:off x="457200" y="2636912"/>
            <a:ext cx="356405" cy="360040"/>
          </a:xfrm>
          <a:prstGeom prst="rect">
            <a:avLst/>
          </a:prstGeom>
        </p:spPr>
      </p:pic>
      <p:pic>
        <p:nvPicPr>
          <p:cNvPr id="9" name="Picture 8">
            <a:extLst>
              <a:ext uri="{FF2B5EF4-FFF2-40B4-BE49-F238E27FC236}">
                <a16:creationId xmlns:a16="http://schemas.microsoft.com/office/drawing/2014/main" id="{54F0F1EF-50C9-224C-A2C7-0948EFBE2E49}"/>
              </a:ext>
            </a:extLst>
          </p:cNvPr>
          <p:cNvPicPr/>
          <p:nvPr/>
        </p:nvPicPr>
        <p:blipFill>
          <a:blip r:embed="rId4"/>
          <a:stretch>
            <a:fillRect/>
          </a:stretch>
        </p:blipFill>
        <p:spPr>
          <a:xfrm>
            <a:off x="457200" y="3735685"/>
            <a:ext cx="471973" cy="438150"/>
          </a:xfrm>
          <a:prstGeom prst="rect">
            <a:avLst/>
          </a:prstGeom>
        </p:spPr>
      </p:pic>
      <p:pic>
        <p:nvPicPr>
          <p:cNvPr id="10" name="Picture 9">
            <a:extLst>
              <a:ext uri="{FF2B5EF4-FFF2-40B4-BE49-F238E27FC236}">
                <a16:creationId xmlns:a16="http://schemas.microsoft.com/office/drawing/2014/main" id="{94AA5854-1DFC-C34A-8946-8FC594DB095D}"/>
              </a:ext>
            </a:extLst>
          </p:cNvPr>
          <p:cNvPicPr/>
          <p:nvPr/>
        </p:nvPicPr>
        <p:blipFill>
          <a:blip r:embed="rId5"/>
          <a:stretch>
            <a:fillRect/>
          </a:stretch>
        </p:blipFill>
        <p:spPr>
          <a:xfrm>
            <a:off x="457200" y="5444330"/>
            <a:ext cx="471973" cy="524256"/>
          </a:xfrm>
          <a:prstGeom prst="rect">
            <a:avLst/>
          </a:prstGeom>
        </p:spPr>
      </p:pic>
    </p:spTree>
    <p:extLst>
      <p:ext uri="{BB962C8B-B14F-4D97-AF65-F5344CB8AC3E}">
        <p14:creationId xmlns:p14="http://schemas.microsoft.com/office/powerpoint/2010/main" val="424761334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E34F8-D7C5-0A4F-8F5E-333343F5DF1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2. Case </a:t>
            </a:r>
            <a:r>
              <a:rPr lang="pt-PT" sz="3600" b="1" kern="1200" dirty="0" err="1">
                <a:solidFill>
                  <a:srgbClr val="C00000"/>
                </a:solidFill>
                <a:latin typeface="Arial" panose="020B0604020202020204" pitchFamily="34" charset="0"/>
                <a:ea typeface="+mn-ea"/>
                <a:cs typeface="+mn-cs"/>
              </a:rPr>
              <a:t>Discussion</a:t>
            </a:r>
            <a:endParaRPr lang="pt-PT" sz="3600" b="1" kern="1200" dirty="0">
              <a:solidFill>
                <a:srgbClr val="C00000"/>
              </a:solidFill>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9F6296D7-3B77-544B-89CE-4AF010F6BEC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25</a:t>
            </a:fld>
            <a:endParaRPr lang="en-PT" dirty="0"/>
          </a:p>
        </p:txBody>
      </p:sp>
      <p:sp>
        <p:nvSpPr>
          <p:cNvPr id="5" name="TextBox 4">
            <a:extLst>
              <a:ext uri="{FF2B5EF4-FFF2-40B4-BE49-F238E27FC236}">
                <a16:creationId xmlns:a16="http://schemas.microsoft.com/office/drawing/2014/main" id="{653EE8A5-8701-3F4F-B54A-9D55031D6930}"/>
              </a:ext>
            </a:extLst>
          </p:cNvPr>
          <p:cNvSpPr txBox="1"/>
          <p:nvPr/>
        </p:nvSpPr>
        <p:spPr>
          <a:xfrm>
            <a:off x="457200" y="6368545"/>
            <a:ext cx="6785892" cy="340734"/>
          </a:xfrm>
          <a:prstGeom prst="rect">
            <a:avLst/>
          </a:prstGeom>
          <a:noFill/>
        </p:spPr>
        <p:txBody>
          <a:bodyPr wrap="square">
            <a:spAutoFit/>
          </a:bodyPr>
          <a:lstStyle/>
          <a:p>
            <a:pPr algn="just">
              <a:lnSpc>
                <a:spcPct val="150000"/>
              </a:lnSpc>
              <a:spcAft>
                <a:spcPts val="800"/>
              </a:spcAft>
            </a:pPr>
            <a:r>
              <a:rPr lang="pt-PT" sz="1200" dirty="0">
                <a:effectLst/>
                <a:latin typeface="Calibri" panose="020F0502020204030204" pitchFamily="34" charset="0"/>
                <a:ea typeface="Calibri" panose="020F0502020204030204" pitchFamily="34" charset="0"/>
                <a:cs typeface="Times New Roman" panose="02020603050405020304" pitchFamily="18" charset="0"/>
              </a:rPr>
              <a:t>Fonte: </a:t>
            </a:r>
            <a:r>
              <a:rPr lang="pt-PT"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https://www.debonogroup.com/services/core-programs/six-thinking-hats/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DFA4B834-1F81-DC42-8A04-BD51810235A0}"/>
              </a:ext>
            </a:extLst>
          </p:cNvPr>
          <p:cNvSpPr>
            <a:spLocks noGrp="1"/>
          </p:cNvSpPr>
          <p:nvPr>
            <p:ph idx="1"/>
          </p:nvPr>
        </p:nvSpPr>
        <p:spPr/>
        <p:txBody>
          <a:bodyPr/>
          <a:lstStyle/>
          <a:p>
            <a:endParaRPr lang="pt-PT"/>
          </a:p>
        </p:txBody>
      </p:sp>
      <p:graphicFrame>
        <p:nvGraphicFramePr>
          <p:cNvPr id="7" name="Table 7">
            <a:extLst>
              <a:ext uri="{FF2B5EF4-FFF2-40B4-BE49-F238E27FC236}">
                <a16:creationId xmlns:a16="http://schemas.microsoft.com/office/drawing/2014/main" id="{57A84EA2-0C66-C149-B4BB-F3A2CCF7D0A9}"/>
              </a:ext>
            </a:extLst>
          </p:cNvPr>
          <p:cNvGraphicFramePr>
            <a:graphicFrameLocks noGrp="1"/>
          </p:cNvGraphicFramePr>
          <p:nvPr>
            <p:extLst>
              <p:ext uri="{D42A27DB-BD31-4B8C-83A1-F6EECF244321}">
                <p14:modId xmlns:p14="http://schemas.microsoft.com/office/powerpoint/2010/main" val="3791828331"/>
              </p:ext>
            </p:extLst>
          </p:nvPr>
        </p:nvGraphicFramePr>
        <p:xfrm>
          <a:off x="359532" y="1389995"/>
          <a:ext cx="8424936" cy="5151120"/>
        </p:xfrm>
        <a:graphic>
          <a:graphicData uri="http://schemas.openxmlformats.org/drawingml/2006/table">
            <a:tbl>
              <a:tblPr firstRow="1" bandRow="1">
                <a:tableStyleId>{F5AB1C69-6EDB-4FF4-983F-18BD219EF322}</a:tableStyleId>
              </a:tblPr>
              <a:tblGrid>
                <a:gridCol w="1080120">
                  <a:extLst>
                    <a:ext uri="{9D8B030D-6E8A-4147-A177-3AD203B41FA5}">
                      <a16:colId xmlns:a16="http://schemas.microsoft.com/office/drawing/2014/main" val="1446662783"/>
                    </a:ext>
                  </a:extLst>
                </a:gridCol>
                <a:gridCol w="3513873">
                  <a:extLst>
                    <a:ext uri="{9D8B030D-6E8A-4147-A177-3AD203B41FA5}">
                      <a16:colId xmlns:a16="http://schemas.microsoft.com/office/drawing/2014/main" val="2860471842"/>
                    </a:ext>
                  </a:extLst>
                </a:gridCol>
                <a:gridCol w="3830943">
                  <a:extLst>
                    <a:ext uri="{9D8B030D-6E8A-4147-A177-3AD203B41FA5}">
                      <a16:colId xmlns:a16="http://schemas.microsoft.com/office/drawing/2014/main" val="3525867534"/>
                    </a:ext>
                  </a:extLst>
                </a:gridCol>
              </a:tblGrid>
              <a:tr h="370840">
                <a:tc>
                  <a:txBody>
                    <a:bodyPr/>
                    <a:lstStyle/>
                    <a:p>
                      <a:pPr algn="l">
                        <a:lnSpc>
                          <a:spcPct val="100000"/>
                        </a:lnSpc>
                      </a:pPr>
                      <a:r>
                        <a:rPr lang="en-GB" sz="1600" baseline="0" dirty="0">
                          <a:solidFill>
                            <a:srgbClr val="C00000"/>
                          </a:solidFill>
                        </a:rPr>
                        <a:t>HAT</a:t>
                      </a:r>
                    </a:p>
                  </a:txBody>
                  <a:tcPr/>
                </a:tc>
                <a:tc>
                  <a:txBody>
                    <a:bodyPr/>
                    <a:lstStyle/>
                    <a:p>
                      <a:pPr algn="l">
                        <a:lnSpc>
                          <a:spcPct val="100000"/>
                        </a:lnSpc>
                      </a:pPr>
                      <a:r>
                        <a:rPr lang="en-GB" sz="1600" baseline="0" dirty="0">
                          <a:solidFill>
                            <a:srgbClr val="C00000"/>
                          </a:solidFill>
                        </a:rPr>
                        <a:t>DESCRIPTION</a:t>
                      </a:r>
                    </a:p>
                  </a:txBody>
                  <a:tcPr/>
                </a:tc>
                <a:tc>
                  <a:txBody>
                    <a:bodyPr/>
                    <a:lstStyle/>
                    <a:p>
                      <a:pPr algn="l">
                        <a:lnSpc>
                          <a:spcPct val="100000"/>
                        </a:lnSpc>
                      </a:pPr>
                      <a:r>
                        <a:rPr lang="en-GB" sz="1600" baseline="0" dirty="0">
                          <a:solidFill>
                            <a:srgbClr val="C00000"/>
                          </a:solidFill>
                        </a:rPr>
                        <a:t>HOW TO USE IT IN THE DISCUSSION OF THE CASE</a:t>
                      </a:r>
                    </a:p>
                  </a:txBody>
                  <a:tcPr/>
                </a:tc>
                <a:extLst>
                  <a:ext uri="{0D108BD9-81ED-4DB2-BD59-A6C34878D82A}">
                    <a16:rowId xmlns:a16="http://schemas.microsoft.com/office/drawing/2014/main" val="2695264101"/>
                  </a:ext>
                </a:extLst>
              </a:tr>
              <a:tr h="370840">
                <a:tc>
                  <a:txBody>
                    <a:bodyPr/>
                    <a:lstStyle/>
                    <a:p>
                      <a:pPr algn="l">
                        <a:lnSpc>
                          <a:spcPct val="100000"/>
                        </a:lnSpc>
                        <a:spcAft>
                          <a:spcPts val="800"/>
                        </a:spcAft>
                      </a:pPr>
                      <a:r>
                        <a:rPr lang="pt-PT" sz="1400" b="1" baseline="0" dirty="0">
                          <a:effectLst/>
                        </a:rPr>
                        <a:t>RED</a:t>
                      </a:r>
                      <a:endParaRPr lang="en-GB" sz="14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1400" baseline="0" dirty="0">
                          <a:effectLst/>
                        </a:rPr>
                        <a:t>The </a:t>
                      </a:r>
                      <a:r>
                        <a:rPr lang="en-GB" sz="1400" b="1" baseline="0" dirty="0">
                          <a:effectLst/>
                        </a:rPr>
                        <a:t>Red Hat</a:t>
                      </a:r>
                      <a:r>
                        <a:rPr lang="en-GB" sz="1400" baseline="0" dirty="0">
                          <a:effectLst/>
                        </a:rPr>
                        <a:t> asks you to reflect on feelings, hunches, and intuition. By wearing this hat, you can express emotions and feelings and share fears, likes and dislikes.</a:t>
                      </a: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1400" baseline="0" dirty="0">
                          <a:effectLst/>
                        </a:rPr>
                        <a:t>With this hat they should focus on the communication style of the colleagues who present the work. You can also reflect on some aspect of the case that you have identified with, or that has been particularly significant to your discussion.</a:t>
                      </a:r>
                    </a:p>
                    <a:p>
                      <a:pPr algn="l">
                        <a:lnSpc>
                          <a:spcPct val="100000"/>
                        </a:lnSpc>
                        <a:spcAft>
                          <a:spcPts val="800"/>
                        </a:spcAft>
                      </a:pPr>
                      <a:endParaRPr lang="en-GB" sz="1400" baseline="0" dirty="0">
                        <a:effectLst/>
                      </a:endParaRPr>
                    </a:p>
                    <a:p>
                      <a:pPr algn="l">
                        <a:lnSpc>
                          <a:spcPct val="100000"/>
                        </a:lnSpc>
                        <a:spcAft>
                          <a:spcPts val="800"/>
                        </a:spcAft>
                      </a:pP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6084620"/>
                  </a:ext>
                </a:extLst>
              </a:tr>
              <a:tr h="370840">
                <a:tc>
                  <a:txBody>
                    <a:bodyPr/>
                    <a:lstStyle/>
                    <a:p>
                      <a:pPr algn="l">
                        <a:lnSpc>
                          <a:spcPct val="100000"/>
                        </a:lnSpc>
                      </a:pPr>
                      <a:r>
                        <a:rPr lang="en-GB" sz="1400" b="1" baseline="0" dirty="0"/>
                        <a:t>GREEN</a:t>
                      </a:r>
                    </a:p>
                  </a:txBody>
                  <a:tcPr/>
                </a:tc>
                <a:tc>
                  <a:txBody>
                    <a:bodyPr/>
                    <a:lstStyle/>
                    <a:p>
                      <a:pPr algn="l">
                        <a:lnSpc>
                          <a:spcPct val="100000"/>
                        </a:lnSpc>
                        <a:spcAft>
                          <a:spcPts val="800"/>
                        </a:spcAft>
                      </a:pPr>
                      <a:r>
                        <a:rPr lang="en-GB" sz="1400" baseline="0" dirty="0">
                          <a:effectLst/>
                        </a:rPr>
                        <a:t>The </a:t>
                      </a:r>
                      <a:r>
                        <a:rPr lang="en-GB" sz="1400" b="1" baseline="0" dirty="0">
                          <a:effectLst/>
                        </a:rPr>
                        <a:t>Green Hat</a:t>
                      </a:r>
                      <a:r>
                        <a:rPr lang="en-GB" sz="1400" baseline="0" dirty="0">
                          <a:effectLst/>
                        </a:rPr>
                        <a:t> focuses on creativity; the possibilities, alternatives and new ideas. It is an opportunity to express new concepts and new perceptions.</a:t>
                      </a: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1400" baseline="0" dirty="0">
                          <a:effectLst/>
                        </a:rPr>
                        <a:t>With this hat they should identify what they would have done differently if they had </a:t>
                      </a:r>
                      <a:r>
                        <a:rPr lang="en-GB" sz="1400" baseline="0" dirty="0" err="1">
                          <a:effectLst/>
                        </a:rPr>
                        <a:t>analyzed</a:t>
                      </a:r>
                      <a:r>
                        <a:rPr lang="en-GB" sz="1400" baseline="0" dirty="0">
                          <a:effectLst/>
                        </a:rPr>
                        <a:t> the case they are discussing, such as what other perspectives could have been addressed, what alternatives could have been presented in the analysis.</a:t>
                      </a:r>
                    </a:p>
                    <a:p>
                      <a:pPr algn="l">
                        <a:lnSpc>
                          <a:spcPct val="100000"/>
                        </a:lnSpc>
                        <a:spcAft>
                          <a:spcPts val="800"/>
                        </a:spcAft>
                      </a:pPr>
                      <a:endParaRPr lang="en-GB"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615938"/>
                  </a:ext>
                </a:extLst>
              </a:tr>
              <a:tr h="370840">
                <a:tc>
                  <a:txBody>
                    <a:bodyPr/>
                    <a:lstStyle/>
                    <a:p>
                      <a:pPr algn="l">
                        <a:lnSpc>
                          <a:spcPct val="100000"/>
                        </a:lnSpc>
                      </a:pPr>
                      <a:r>
                        <a:rPr lang="en-GB" sz="1400" b="1" baseline="0" dirty="0"/>
                        <a:t>BLUE</a:t>
                      </a:r>
                    </a:p>
                  </a:txBody>
                  <a:tcPr/>
                </a:tc>
                <a:tc>
                  <a:txBody>
                    <a:bodyPr/>
                    <a:lstStyle/>
                    <a:p>
                      <a:pPr algn="l">
                        <a:lnSpc>
                          <a:spcPct val="100000"/>
                        </a:lnSpc>
                        <a:spcAft>
                          <a:spcPts val="800"/>
                        </a:spcAft>
                      </a:pPr>
                      <a:r>
                        <a:rPr lang="en-GB" sz="1400" kern="1200" dirty="0">
                          <a:solidFill>
                            <a:schemeClr val="dk1"/>
                          </a:solidFill>
                          <a:effectLst/>
                        </a:rPr>
                        <a:t>The </a:t>
                      </a:r>
                      <a:r>
                        <a:rPr lang="en-GB" sz="1400" b="1" kern="1200" dirty="0">
                          <a:solidFill>
                            <a:schemeClr val="dk1"/>
                          </a:solidFill>
                          <a:effectLst/>
                        </a:rPr>
                        <a:t>Blue Hat </a:t>
                      </a:r>
                      <a:r>
                        <a:rPr lang="en-GB" sz="1400" kern="1200" dirty="0">
                          <a:solidFill>
                            <a:schemeClr val="dk1"/>
                          </a:solidFill>
                          <a:effectLst/>
                        </a:rPr>
                        <a:t>is used to manage the thought process. It is the control mechanism that ensures that the indications of the Six Thinking Hats® are observed.</a:t>
                      </a:r>
                      <a:endParaRPr lang="en-GB"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800"/>
                        </a:spcAft>
                      </a:pPr>
                      <a:r>
                        <a:rPr lang="en-GB" sz="1400" dirty="0">
                          <a:effectLst/>
                        </a:rPr>
                        <a:t>This hat must be worn by one of the members of the group, who will be the facilitator of the discussion of the case. Their job is to ensure that all members of the group stick to the thinking style of the chosen hat.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9308508"/>
                  </a:ext>
                </a:extLst>
              </a:tr>
            </a:tbl>
          </a:graphicData>
        </a:graphic>
      </p:graphicFrame>
      <p:pic>
        <p:nvPicPr>
          <p:cNvPr id="8" name="Picture 7">
            <a:extLst>
              <a:ext uri="{FF2B5EF4-FFF2-40B4-BE49-F238E27FC236}">
                <a16:creationId xmlns:a16="http://schemas.microsoft.com/office/drawing/2014/main" id="{2FD0A329-A3EE-F84F-9C92-BBF5F48CF624}"/>
              </a:ext>
            </a:extLst>
          </p:cNvPr>
          <p:cNvPicPr/>
          <p:nvPr/>
        </p:nvPicPr>
        <p:blipFill>
          <a:blip r:embed="rId3"/>
          <a:stretch>
            <a:fillRect/>
          </a:stretch>
        </p:blipFill>
        <p:spPr>
          <a:xfrm>
            <a:off x="457200" y="2231404"/>
            <a:ext cx="597024" cy="539304"/>
          </a:xfrm>
          <a:prstGeom prst="rect">
            <a:avLst/>
          </a:prstGeom>
        </p:spPr>
      </p:pic>
      <p:pic>
        <p:nvPicPr>
          <p:cNvPr id="9" name="Picture 8">
            <a:extLst>
              <a:ext uri="{FF2B5EF4-FFF2-40B4-BE49-F238E27FC236}">
                <a16:creationId xmlns:a16="http://schemas.microsoft.com/office/drawing/2014/main" id="{1B2969A8-AF67-6C48-BBF1-779B85656C0F}"/>
              </a:ext>
            </a:extLst>
          </p:cNvPr>
          <p:cNvPicPr/>
          <p:nvPr/>
        </p:nvPicPr>
        <p:blipFill>
          <a:blip r:embed="rId4"/>
          <a:stretch>
            <a:fillRect/>
          </a:stretch>
        </p:blipFill>
        <p:spPr>
          <a:xfrm>
            <a:off x="493204" y="4219524"/>
            <a:ext cx="525016" cy="606549"/>
          </a:xfrm>
          <a:prstGeom prst="rect">
            <a:avLst/>
          </a:prstGeom>
        </p:spPr>
      </p:pic>
      <p:pic>
        <p:nvPicPr>
          <p:cNvPr id="10" name="Picture 9">
            <a:extLst>
              <a:ext uri="{FF2B5EF4-FFF2-40B4-BE49-F238E27FC236}">
                <a16:creationId xmlns:a16="http://schemas.microsoft.com/office/drawing/2014/main" id="{EDDE9D71-6570-D74B-94DC-18917B427426}"/>
              </a:ext>
            </a:extLst>
          </p:cNvPr>
          <p:cNvPicPr/>
          <p:nvPr/>
        </p:nvPicPr>
        <p:blipFill>
          <a:blip r:embed="rId5"/>
          <a:stretch>
            <a:fillRect/>
          </a:stretch>
        </p:blipFill>
        <p:spPr>
          <a:xfrm>
            <a:off x="493204" y="5708050"/>
            <a:ext cx="427504" cy="539304"/>
          </a:xfrm>
          <a:prstGeom prst="rect">
            <a:avLst/>
          </a:prstGeom>
        </p:spPr>
      </p:pic>
    </p:spTree>
    <p:extLst>
      <p:ext uri="{BB962C8B-B14F-4D97-AF65-F5344CB8AC3E}">
        <p14:creationId xmlns:p14="http://schemas.microsoft.com/office/powerpoint/2010/main" val="325941056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a:extLst>
              <a:ext uri="{FF2B5EF4-FFF2-40B4-BE49-F238E27FC236}">
                <a16:creationId xmlns:a16="http://schemas.microsoft.com/office/drawing/2014/main" id="{89E828E6-8A38-A3EC-89E1-2EDAD83269CA}"/>
              </a:ext>
            </a:extLst>
          </p:cNvPr>
          <p:cNvGraphicFramePr>
            <a:graphicFrameLocks noGrp="1"/>
          </p:cNvGraphicFramePr>
          <p:nvPr>
            <p:extLst>
              <p:ext uri="{D42A27DB-BD31-4B8C-83A1-F6EECF244321}">
                <p14:modId xmlns:p14="http://schemas.microsoft.com/office/powerpoint/2010/main" val="2783998110"/>
              </p:ext>
            </p:extLst>
          </p:nvPr>
        </p:nvGraphicFramePr>
        <p:xfrm>
          <a:off x="455970" y="1417638"/>
          <a:ext cx="8232059" cy="4171600"/>
        </p:xfrm>
        <a:graphic>
          <a:graphicData uri="http://schemas.openxmlformats.org/drawingml/2006/table">
            <a:tbl>
              <a:tblPr firstRow="1" bandRow="1">
                <a:tableStyleId>{F5AB1C69-6EDB-4FF4-983F-18BD219EF322}</a:tableStyleId>
              </a:tblPr>
              <a:tblGrid>
                <a:gridCol w="2387838">
                  <a:extLst>
                    <a:ext uri="{9D8B030D-6E8A-4147-A177-3AD203B41FA5}">
                      <a16:colId xmlns:a16="http://schemas.microsoft.com/office/drawing/2014/main" val="2590035191"/>
                    </a:ext>
                  </a:extLst>
                </a:gridCol>
                <a:gridCol w="1008112">
                  <a:extLst>
                    <a:ext uri="{9D8B030D-6E8A-4147-A177-3AD203B41FA5}">
                      <a16:colId xmlns:a16="http://schemas.microsoft.com/office/drawing/2014/main" val="1244419858"/>
                    </a:ext>
                  </a:extLst>
                </a:gridCol>
                <a:gridCol w="1008112">
                  <a:extLst>
                    <a:ext uri="{9D8B030D-6E8A-4147-A177-3AD203B41FA5}">
                      <a16:colId xmlns:a16="http://schemas.microsoft.com/office/drawing/2014/main" val="875805352"/>
                    </a:ext>
                  </a:extLst>
                </a:gridCol>
                <a:gridCol w="1080120">
                  <a:extLst>
                    <a:ext uri="{9D8B030D-6E8A-4147-A177-3AD203B41FA5}">
                      <a16:colId xmlns:a16="http://schemas.microsoft.com/office/drawing/2014/main" val="3342746523"/>
                    </a:ext>
                  </a:extLst>
                </a:gridCol>
                <a:gridCol w="1224136">
                  <a:extLst>
                    <a:ext uri="{9D8B030D-6E8A-4147-A177-3AD203B41FA5}">
                      <a16:colId xmlns:a16="http://schemas.microsoft.com/office/drawing/2014/main" val="1839335441"/>
                    </a:ext>
                  </a:extLst>
                </a:gridCol>
                <a:gridCol w="1523741">
                  <a:extLst>
                    <a:ext uri="{9D8B030D-6E8A-4147-A177-3AD203B41FA5}">
                      <a16:colId xmlns:a16="http://schemas.microsoft.com/office/drawing/2014/main" val="1171845095"/>
                    </a:ext>
                  </a:extLst>
                </a:gridCol>
              </a:tblGrid>
              <a:tr h="1013462">
                <a:tc>
                  <a:txBody>
                    <a:bodyPr/>
                    <a:lstStyle/>
                    <a:p>
                      <a:r>
                        <a:rPr lang="en-US" dirty="0">
                          <a:solidFill>
                            <a:srgbClr val="C00000"/>
                          </a:solidFill>
                        </a:rPr>
                        <a:t>Cases</a:t>
                      </a:r>
                    </a:p>
                  </a:txBody>
                  <a:tcPr/>
                </a:tc>
                <a:tc>
                  <a:txBody>
                    <a:bodyPr/>
                    <a:lstStyle/>
                    <a:p>
                      <a:r>
                        <a:rPr lang="en-US" dirty="0">
                          <a:solidFill>
                            <a:srgbClr val="C00000"/>
                          </a:solidFill>
                        </a:rPr>
                        <a:t>Group to Present</a:t>
                      </a:r>
                    </a:p>
                  </a:txBody>
                  <a:tcPr/>
                </a:tc>
                <a:tc>
                  <a:txBody>
                    <a:bodyPr/>
                    <a:lstStyle/>
                    <a:p>
                      <a:r>
                        <a:rPr lang="en-US" dirty="0">
                          <a:solidFill>
                            <a:srgbClr val="C00000"/>
                          </a:solidFill>
                        </a:rPr>
                        <a:t>Group to Discuss</a:t>
                      </a:r>
                    </a:p>
                  </a:txBody>
                  <a:tcPr/>
                </a:tc>
                <a:tc>
                  <a:txBody>
                    <a:bodyPr/>
                    <a:lstStyle/>
                    <a:p>
                      <a:r>
                        <a:rPr lang="en-US" dirty="0">
                          <a:solidFill>
                            <a:srgbClr val="C00000"/>
                          </a:solidFill>
                        </a:rPr>
                        <a:t>Report Deadline</a:t>
                      </a:r>
                    </a:p>
                    <a:p>
                      <a:r>
                        <a:rPr lang="en-US" dirty="0">
                          <a:solidFill>
                            <a:srgbClr val="C00000"/>
                          </a:solidFill>
                        </a:rPr>
                        <a:t>(23:59)</a:t>
                      </a:r>
                    </a:p>
                  </a:txBody>
                  <a:tcPr/>
                </a:tc>
                <a:tc>
                  <a:txBody>
                    <a:bodyPr/>
                    <a:lstStyle/>
                    <a:p>
                      <a:r>
                        <a:rPr lang="en-US" dirty="0">
                          <a:solidFill>
                            <a:srgbClr val="C00000"/>
                          </a:solidFill>
                        </a:rPr>
                        <a:t>Discussion Deadline (12:00)</a:t>
                      </a:r>
                    </a:p>
                  </a:txBody>
                  <a:tcPr/>
                </a:tc>
                <a:tc>
                  <a:txBody>
                    <a:bodyPr/>
                    <a:lstStyle/>
                    <a:p>
                      <a:r>
                        <a:rPr lang="en-US" dirty="0">
                          <a:solidFill>
                            <a:srgbClr val="C00000"/>
                          </a:solidFill>
                        </a:rPr>
                        <a:t>Presentation Date</a:t>
                      </a:r>
                    </a:p>
                  </a:txBody>
                  <a:tcPr/>
                </a:tc>
                <a:extLst>
                  <a:ext uri="{0D108BD9-81ED-4DB2-BD59-A6C34878D82A}">
                    <a16:rowId xmlns:a16="http://schemas.microsoft.com/office/drawing/2014/main" val="3854758192"/>
                  </a:ext>
                </a:extLst>
              </a:tr>
              <a:tr h="478418">
                <a:tc>
                  <a:txBody>
                    <a:bodyPr/>
                    <a:lstStyle/>
                    <a:p>
                      <a:r>
                        <a:rPr lang="pt-PT" b="1" dirty="0" err="1"/>
                        <a:t>Diversity</a:t>
                      </a:r>
                      <a:r>
                        <a:rPr lang="pt-PT" b="1" dirty="0"/>
                        <a:t> </a:t>
                      </a:r>
                      <a:r>
                        <a:rPr lang="pt-PT" b="1" dirty="0" err="1"/>
                        <a:t>and</a:t>
                      </a:r>
                      <a:r>
                        <a:rPr lang="pt-PT" b="1" dirty="0"/>
                        <a:t> </a:t>
                      </a:r>
                      <a:r>
                        <a:rPr lang="pt-PT" b="1" dirty="0" err="1"/>
                        <a:t>Inclusion</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u="none" strike="noStrike" dirty="0">
                          <a:effectLst/>
                        </a:rPr>
                        <a:t>1a 1b</a:t>
                      </a:r>
                      <a:endParaRPr lang="pt-PT" sz="1800" b="0"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dirty="0">
                          <a:solidFill>
                            <a:srgbClr val="000000"/>
                          </a:solidFill>
                          <a:effectLst/>
                          <a:latin typeface="Calibri" panose="020F0502020204030204" pitchFamily="34" charset="0"/>
                        </a:rPr>
                        <a:t>5b 2b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1" u="none" strike="noStrike" dirty="0" err="1">
                          <a:solidFill>
                            <a:srgbClr val="000000"/>
                          </a:solidFill>
                          <a:effectLst/>
                        </a:rPr>
                        <a:t>Nov</a:t>
                      </a:r>
                      <a:r>
                        <a:rPr lang="pt-PT" sz="1800" b="1" u="none" strike="noStrike" dirty="0">
                          <a:solidFill>
                            <a:srgbClr val="000000"/>
                          </a:solidFill>
                          <a:effectLst/>
                        </a:rPr>
                        <a:t> 3</a:t>
                      </a: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1" u="none" strike="noStrike" dirty="0" err="1">
                          <a:solidFill>
                            <a:srgbClr val="000000"/>
                          </a:solidFill>
                          <a:effectLst/>
                        </a:rPr>
                        <a:t>Nov</a:t>
                      </a:r>
                      <a:r>
                        <a:rPr lang="pt-PT" sz="1800" b="1" u="none" strike="noStrike" dirty="0">
                          <a:solidFill>
                            <a:srgbClr val="000000"/>
                          </a:solidFill>
                          <a:effectLst/>
                        </a:rPr>
                        <a:t> 9</a:t>
                      </a: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u="none" strike="noStrike" dirty="0" err="1">
                          <a:solidFill>
                            <a:srgbClr val="000000"/>
                          </a:solidFill>
                          <a:effectLst/>
                        </a:rPr>
                        <a:t>Nov</a:t>
                      </a:r>
                      <a:r>
                        <a:rPr lang="pt-PT" sz="1800" b="0" u="none" strike="noStrike" dirty="0">
                          <a:solidFill>
                            <a:srgbClr val="000000"/>
                          </a:solidFill>
                          <a:effectLst/>
                        </a:rPr>
                        <a:t> 10</a:t>
                      </a:r>
                      <a:endParaRPr lang="pt-PT" sz="1800" b="0" i="0" u="none" strike="noStrike"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528549992"/>
                  </a:ext>
                </a:extLst>
              </a:tr>
              <a:tr h="709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a:t>Social </a:t>
                      </a:r>
                      <a:r>
                        <a:rPr lang="pt-PT" b="1" dirty="0" err="1"/>
                        <a:t>Responsibility</a:t>
                      </a:r>
                      <a:r>
                        <a:rPr lang="pt-PT" b="1" dirty="0"/>
                        <a:t> </a:t>
                      </a:r>
                      <a:r>
                        <a:rPr lang="pt-PT" b="1" dirty="0" err="1"/>
                        <a:t>and</a:t>
                      </a:r>
                      <a:r>
                        <a:rPr lang="pt-PT" b="1" dirty="0"/>
                        <a:t> </a:t>
                      </a:r>
                      <a:r>
                        <a:rPr lang="pt-PT" b="1" dirty="0" err="1"/>
                        <a:t>Ethics</a:t>
                      </a:r>
                      <a:r>
                        <a:rPr lang="pt-PT" b="1" dirty="0"/>
                        <a:t> + </a:t>
                      </a:r>
                      <a:r>
                        <a:rPr lang="pt-PT" b="1" dirty="0" err="1"/>
                        <a:t>Strategy</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u="none" strike="noStrike" dirty="0">
                          <a:effectLst/>
                        </a:rPr>
                        <a:t>2a 2b 3a</a:t>
                      </a:r>
                      <a:endParaRPr lang="pt-PT" sz="1800" b="0"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dirty="0">
                          <a:solidFill>
                            <a:srgbClr val="000000"/>
                          </a:solidFill>
                          <a:effectLst/>
                          <a:latin typeface="Calibri" panose="020F0502020204030204" pitchFamily="34" charset="0"/>
                        </a:rPr>
                        <a:t>4b 4a 1a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1" u="none" strike="noStrike" dirty="0" err="1">
                          <a:solidFill>
                            <a:srgbClr val="000000"/>
                          </a:solidFill>
                          <a:effectLst/>
                        </a:rPr>
                        <a:t>Nov</a:t>
                      </a:r>
                      <a:r>
                        <a:rPr lang="pt-PT" sz="1800" b="1" u="none" strike="noStrike" dirty="0">
                          <a:solidFill>
                            <a:srgbClr val="000000"/>
                          </a:solidFill>
                          <a:effectLst/>
                        </a:rPr>
                        <a:t> 10</a:t>
                      </a: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1" u="none" strike="noStrike" dirty="0" err="1">
                          <a:solidFill>
                            <a:srgbClr val="000000"/>
                          </a:solidFill>
                          <a:effectLst/>
                        </a:rPr>
                        <a:t>Nov</a:t>
                      </a:r>
                      <a:r>
                        <a:rPr lang="pt-PT" sz="1800" b="1" u="none" strike="noStrike" dirty="0">
                          <a:solidFill>
                            <a:srgbClr val="000000"/>
                          </a:solidFill>
                          <a:effectLst/>
                        </a:rPr>
                        <a:t> 16</a:t>
                      </a: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u="none" strike="noStrike" dirty="0" err="1">
                          <a:solidFill>
                            <a:srgbClr val="000000"/>
                          </a:solidFill>
                          <a:effectLst/>
                        </a:rPr>
                        <a:t>Nov</a:t>
                      </a:r>
                      <a:r>
                        <a:rPr lang="pt-PT" sz="1800" b="0" u="none" strike="noStrike" dirty="0">
                          <a:solidFill>
                            <a:srgbClr val="000000"/>
                          </a:solidFill>
                          <a:effectLst/>
                        </a:rPr>
                        <a:t> 17</a:t>
                      </a:r>
                      <a:endParaRPr lang="pt-PT" sz="1800" b="0" i="0" u="none" strike="noStrike"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1057200247"/>
                  </a:ext>
                </a:extLst>
              </a:tr>
              <a:tr h="47841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err="1"/>
                        <a:t>Organizational</a:t>
                      </a:r>
                      <a:r>
                        <a:rPr lang="pt-PT" b="1" dirty="0"/>
                        <a:t> Design + HRM</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u="none" strike="noStrike" dirty="0">
                          <a:effectLst/>
                        </a:rPr>
                        <a:t>4a 5b</a:t>
                      </a:r>
                      <a:endParaRPr lang="pt-PT" sz="1800" b="0"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dirty="0">
                          <a:solidFill>
                            <a:srgbClr val="000000"/>
                          </a:solidFill>
                          <a:effectLst/>
                          <a:latin typeface="Calibri" panose="020F0502020204030204" pitchFamily="34" charset="0"/>
                        </a:rPr>
                        <a:t>1b 5a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1" u="none" strike="noStrike" dirty="0" err="1">
                          <a:solidFill>
                            <a:srgbClr val="000000"/>
                          </a:solidFill>
                          <a:effectLst/>
                        </a:rPr>
                        <a:t>Nov</a:t>
                      </a:r>
                      <a:r>
                        <a:rPr lang="pt-PT" sz="1800" b="1" u="none" strike="noStrike" dirty="0">
                          <a:solidFill>
                            <a:srgbClr val="000000"/>
                          </a:solidFill>
                          <a:effectLst/>
                        </a:rPr>
                        <a:t> 17</a:t>
                      </a: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1" u="none" strike="noStrike" dirty="0" err="1">
                          <a:solidFill>
                            <a:srgbClr val="000000"/>
                          </a:solidFill>
                          <a:effectLst/>
                        </a:rPr>
                        <a:t>Nov</a:t>
                      </a:r>
                      <a:r>
                        <a:rPr lang="pt-PT" sz="1800" b="1" u="none" strike="noStrike" dirty="0">
                          <a:solidFill>
                            <a:srgbClr val="000000"/>
                          </a:solidFill>
                          <a:effectLst/>
                        </a:rPr>
                        <a:t> 23</a:t>
                      </a: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u="none" strike="noStrike" dirty="0" err="1">
                          <a:solidFill>
                            <a:srgbClr val="000000"/>
                          </a:solidFill>
                          <a:effectLst/>
                        </a:rPr>
                        <a:t>Nov</a:t>
                      </a:r>
                      <a:r>
                        <a:rPr lang="pt-PT" sz="1800" b="0" u="none" strike="noStrike" dirty="0">
                          <a:solidFill>
                            <a:srgbClr val="000000"/>
                          </a:solidFill>
                          <a:effectLst/>
                        </a:rPr>
                        <a:t> 24</a:t>
                      </a:r>
                      <a:endParaRPr lang="pt-PT" sz="1800" b="0" i="0" u="none" strike="noStrike"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1721020052"/>
                  </a:ext>
                </a:extLst>
              </a:tr>
              <a:tr h="535043">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800" b="0"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800" b="0"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800" b="0" i="0" u="none" strike="noStrike"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44583668"/>
                  </a:ext>
                </a:extLst>
              </a:tr>
              <a:tr h="478418">
                <a:tc rowSpan="2">
                  <a:txBody>
                    <a:bodyPr/>
                    <a:lstStyle/>
                    <a:p>
                      <a:r>
                        <a:rPr lang="pt-PT" b="1" dirty="0"/>
                        <a:t>HRM + </a:t>
                      </a:r>
                      <a:r>
                        <a:rPr lang="pt-PT" b="1" dirty="0" err="1"/>
                        <a:t>Organizational</a:t>
                      </a:r>
                      <a:r>
                        <a:rPr lang="pt-PT" b="1" dirty="0"/>
                        <a:t> Design</a:t>
                      </a:r>
                      <a:endParaRPr lang="en-US"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u="none" strike="noStrike" dirty="0">
                          <a:effectLst/>
                        </a:rPr>
                        <a:t>5a 4b</a:t>
                      </a:r>
                      <a:endParaRPr lang="pt-PT" sz="1800" b="0"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dirty="0">
                          <a:solidFill>
                            <a:srgbClr val="000000"/>
                          </a:solidFill>
                          <a:effectLst/>
                          <a:latin typeface="Calibri" panose="020F0502020204030204" pitchFamily="34" charset="0"/>
                        </a:rPr>
                        <a:t>3a 2a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1" u="none" strike="noStrike" dirty="0" err="1">
                          <a:solidFill>
                            <a:srgbClr val="000000"/>
                          </a:solidFill>
                          <a:effectLst/>
                        </a:rPr>
                        <a:t>Dec</a:t>
                      </a:r>
                      <a:r>
                        <a:rPr lang="pt-PT" sz="1800" b="1" u="none" strike="noStrike" dirty="0">
                          <a:solidFill>
                            <a:srgbClr val="000000"/>
                          </a:solidFill>
                          <a:effectLst/>
                        </a:rPr>
                        <a:t> 8</a:t>
                      </a: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1" u="none" strike="noStrike" dirty="0" err="1">
                          <a:solidFill>
                            <a:srgbClr val="000000"/>
                          </a:solidFill>
                          <a:effectLst/>
                        </a:rPr>
                        <a:t>Dec</a:t>
                      </a:r>
                      <a:r>
                        <a:rPr lang="pt-PT" sz="1800" b="1" u="none" strike="noStrike" dirty="0">
                          <a:solidFill>
                            <a:srgbClr val="000000"/>
                          </a:solidFill>
                          <a:effectLst/>
                        </a:rPr>
                        <a:t> 14</a:t>
                      </a: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u="none" strike="noStrike" dirty="0" err="1">
                          <a:solidFill>
                            <a:srgbClr val="000000"/>
                          </a:solidFill>
                          <a:effectLst/>
                        </a:rPr>
                        <a:t>Dec</a:t>
                      </a:r>
                      <a:r>
                        <a:rPr lang="pt-PT" sz="1800" b="0" u="none" strike="noStrike" dirty="0">
                          <a:solidFill>
                            <a:srgbClr val="000000"/>
                          </a:solidFill>
                          <a:effectLst/>
                        </a:rPr>
                        <a:t> 15</a:t>
                      </a:r>
                      <a:endParaRPr lang="pt-PT" sz="1800" b="0" i="0" u="none" strike="noStrike"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1785145030"/>
                  </a:ext>
                </a:extLst>
              </a:tr>
              <a:tr h="47841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800" b="0"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800" b="0"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800" b="1" i="0" u="none" strike="noStrike" dirty="0">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800" b="0" i="0" u="none" strike="noStrike"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3354934117"/>
                  </a:ext>
                </a:extLst>
              </a:tr>
            </a:tbl>
          </a:graphicData>
        </a:graphic>
      </p:graphicFrame>
      <p:sp>
        <p:nvSpPr>
          <p:cNvPr id="5" name="TextBox 4">
            <a:extLst>
              <a:ext uri="{FF2B5EF4-FFF2-40B4-BE49-F238E27FC236}">
                <a16:creationId xmlns:a16="http://schemas.microsoft.com/office/drawing/2014/main" id="{30E73D51-F0F2-7C68-9B85-38F417051171}"/>
              </a:ext>
            </a:extLst>
          </p:cNvPr>
          <p:cNvSpPr txBox="1">
            <a:spLocks noChangeArrowheads="1"/>
          </p:cNvSpPr>
          <p:nvPr/>
        </p:nvSpPr>
        <p:spPr bwMode="auto">
          <a:xfrm>
            <a:off x="390933" y="197272"/>
            <a:ext cx="33393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600" b="1">
                <a:solidFill>
                  <a:srgbClr val="C00000"/>
                </a:solidFill>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PT" altLang="pt-PT" dirty="0"/>
              <a:t>Case </a:t>
            </a:r>
            <a:r>
              <a:rPr lang="pt-PT" altLang="pt-PT" dirty="0" err="1"/>
              <a:t>planning</a:t>
            </a:r>
            <a:endParaRPr lang="pt-PT" altLang="pt-PT" dirty="0"/>
          </a:p>
        </p:txBody>
      </p:sp>
      <p:sp>
        <p:nvSpPr>
          <p:cNvPr id="7" name="TextBox 3">
            <a:extLst>
              <a:ext uri="{FF2B5EF4-FFF2-40B4-BE49-F238E27FC236}">
                <a16:creationId xmlns:a16="http://schemas.microsoft.com/office/drawing/2014/main" id="{C3D6D3ED-10B4-8D4E-4D48-6758AD3D2BDE}"/>
              </a:ext>
            </a:extLst>
          </p:cNvPr>
          <p:cNvSpPr txBox="1"/>
          <p:nvPr/>
        </p:nvSpPr>
        <p:spPr>
          <a:xfrm>
            <a:off x="1199086" y="5979183"/>
            <a:ext cx="7456832" cy="607539"/>
          </a:xfrm>
          <a:prstGeom prst="rect">
            <a:avLst/>
          </a:prstGeom>
          <a:noFill/>
        </p:spPr>
        <p:txBody>
          <a:bodyPr wrap="square">
            <a:spAutoFit/>
          </a:bodyPr>
          <a:lstStyle/>
          <a:p>
            <a:pPr>
              <a:lnSpc>
                <a:spcPct val="107000"/>
              </a:lnSpc>
              <a:spcAft>
                <a:spcPts val="800"/>
              </a:spcAft>
            </a:pP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Delays</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in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the</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delivery</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of</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works</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will</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be</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penalized</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by</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1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value</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per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hour</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of</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delay</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up</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to a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maximum</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of</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two</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hours</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Works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that</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are more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than</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two</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hours</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late are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not</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pt-PT" sz="1600" b="1" u="sng" dirty="0" err="1">
                <a:solidFill>
                  <a:srgbClr val="C00000"/>
                </a:solidFill>
                <a:latin typeface="Calibri" panose="020F0502020204030204" pitchFamily="34" charset="0"/>
                <a:ea typeface="Calibri" panose="020F0502020204030204" pitchFamily="34" charset="0"/>
                <a:cs typeface="Arial" panose="020B0604020202020204" pitchFamily="34" charset="0"/>
              </a:rPr>
              <a:t>accepted</a:t>
            </a:r>
            <a:r>
              <a:rPr lang="pt-PT" sz="1600" b="1" u="sng" dirty="0">
                <a:solidFill>
                  <a:srgbClr val="C00000"/>
                </a:solidFill>
                <a:latin typeface="Calibri" panose="020F0502020204030204" pitchFamily="34" charset="0"/>
                <a:ea typeface="Calibri" panose="020F0502020204030204" pitchFamily="34" charset="0"/>
                <a:cs typeface="Arial" panose="020B0604020202020204" pitchFamily="34" charset="0"/>
              </a:rPr>
              <a:t>.</a:t>
            </a:r>
            <a:endParaRPr lang="en-GB" sz="1600" b="1" u="sng"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8" name="Group 8">
            <a:extLst>
              <a:ext uri="{FF2B5EF4-FFF2-40B4-BE49-F238E27FC236}">
                <a16:creationId xmlns:a16="http://schemas.microsoft.com/office/drawing/2014/main" id="{F284D0AF-4672-413F-020C-54B7066A47CB}"/>
              </a:ext>
            </a:extLst>
          </p:cNvPr>
          <p:cNvGrpSpPr/>
          <p:nvPr/>
        </p:nvGrpSpPr>
        <p:grpSpPr>
          <a:xfrm>
            <a:off x="454988" y="5910903"/>
            <a:ext cx="744098" cy="744098"/>
            <a:chOff x="4856041" y="315961"/>
            <a:chExt cx="744098" cy="744098"/>
          </a:xfrm>
        </p:grpSpPr>
        <p:sp>
          <p:nvSpPr>
            <p:cNvPr id="9" name="Oval 8">
              <a:extLst>
                <a:ext uri="{FF2B5EF4-FFF2-40B4-BE49-F238E27FC236}">
                  <a16:creationId xmlns:a16="http://schemas.microsoft.com/office/drawing/2014/main" id="{F0BFCE19-102C-6A7C-9674-7C37A039E103}"/>
                </a:ext>
              </a:extLst>
            </p:cNvPr>
            <p:cNvSpPr/>
            <p:nvPr/>
          </p:nvSpPr>
          <p:spPr>
            <a:xfrm>
              <a:off x="4856041" y="315961"/>
              <a:ext cx="744098" cy="744098"/>
            </a:xfrm>
            <a:prstGeom prst="ellipse">
              <a:avLst/>
            </a:prstGeom>
            <a:gradFill flip="none" rotWithShape="1">
              <a:gsLst>
                <a:gs pos="73000">
                  <a:srgbClr val="E83133"/>
                </a:gs>
                <a:gs pos="19000">
                  <a:srgbClr val="C00000"/>
                </a:gs>
                <a:gs pos="99000">
                  <a:srgbClr val="F04120">
                    <a:shade val="100000"/>
                    <a:satMod val="115000"/>
                  </a:srgbClr>
                </a:gs>
              </a:gsLst>
              <a:lin ang="27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0" name="Gráfico 8" descr="Aviso destaque">
              <a:extLst>
                <a:ext uri="{FF2B5EF4-FFF2-40B4-BE49-F238E27FC236}">
                  <a16:creationId xmlns:a16="http://schemas.microsoft.com/office/drawing/2014/main" id="{00512397-04AB-1C7E-4461-035CEE4B6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4901" y="426500"/>
              <a:ext cx="466378" cy="466378"/>
            </a:xfrm>
            <a:prstGeom prst="rect">
              <a:avLst/>
            </a:prstGeom>
          </p:spPr>
        </p:pic>
      </p:grpSp>
    </p:spTree>
    <p:extLst>
      <p:ext uri="{BB962C8B-B14F-4D97-AF65-F5344CB8AC3E}">
        <p14:creationId xmlns:p14="http://schemas.microsoft.com/office/powerpoint/2010/main" val="2055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347934-3686-76BA-1B4E-A4FAFDBB967E}"/>
              </a:ext>
            </a:extLst>
          </p:cNvPr>
          <p:cNvSpPr/>
          <p:nvPr/>
        </p:nvSpPr>
        <p:spPr>
          <a:xfrm>
            <a:off x="539552" y="1268760"/>
            <a:ext cx="2592288" cy="1584176"/>
          </a:xfrm>
          <a:prstGeom prst="rect">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effectLst/>
                <a:latin typeface="Calibri" panose="020F0502020204030204" pitchFamily="34" charset="0"/>
                <a:cs typeface="Calibri" panose="020F0502020204030204" pitchFamily="34" charset="0"/>
              </a:rPr>
              <a:t>1a</a:t>
            </a:r>
          </a:p>
          <a:p>
            <a:pPr algn="ctr"/>
            <a:r>
              <a:rPr lang="en-GB" sz="1600" dirty="0" err="1">
                <a:solidFill>
                  <a:schemeClr val="tx1"/>
                </a:solidFill>
                <a:effectLst/>
                <a:latin typeface="Calibri" panose="020F0502020204030204" pitchFamily="34" charset="0"/>
                <a:cs typeface="Calibri" panose="020F0502020204030204" pitchFamily="34" charset="0"/>
              </a:rPr>
              <a:t>João</a:t>
            </a:r>
            <a:r>
              <a:rPr lang="en-GB" sz="1600" dirty="0">
                <a:solidFill>
                  <a:schemeClr val="tx1"/>
                </a:solidFill>
                <a:effectLst/>
                <a:latin typeface="Calibri" panose="020F0502020204030204" pitchFamily="34" charset="0"/>
                <a:cs typeface="Calibri" panose="020F0502020204030204" pitchFamily="34" charset="0"/>
              </a:rPr>
              <a:t> Pedro Ferreira</a:t>
            </a:r>
          </a:p>
          <a:p>
            <a:pPr algn="ctr"/>
            <a:r>
              <a:rPr lang="en-GB" sz="1600" dirty="0">
                <a:solidFill>
                  <a:schemeClr val="tx1"/>
                </a:solidFill>
                <a:effectLst/>
                <a:latin typeface="Calibri" panose="020F0502020204030204" pitchFamily="34" charset="0"/>
                <a:cs typeface="Calibri" panose="020F0502020204030204" pitchFamily="34" charset="0"/>
              </a:rPr>
              <a:t>Miguel Ferreira</a:t>
            </a:r>
          </a:p>
          <a:p>
            <a:pPr algn="ctr"/>
            <a:r>
              <a:rPr lang="en-GB" sz="1600" dirty="0">
                <a:solidFill>
                  <a:schemeClr val="tx1"/>
                </a:solidFill>
                <a:effectLst/>
                <a:latin typeface="Calibri" panose="020F0502020204030204" pitchFamily="34" charset="0"/>
                <a:cs typeface="Calibri" panose="020F0502020204030204" pitchFamily="34" charset="0"/>
              </a:rPr>
              <a:t>Marcelo Sousa</a:t>
            </a:r>
          </a:p>
          <a:p>
            <a:pPr algn="ctr"/>
            <a:r>
              <a:rPr lang="en-GB" sz="1600" dirty="0">
                <a:solidFill>
                  <a:schemeClr val="tx1"/>
                </a:solidFill>
                <a:effectLst/>
                <a:latin typeface="Calibri" panose="020F0502020204030204" pitchFamily="34" charset="0"/>
                <a:cs typeface="Calibri" panose="020F0502020204030204" pitchFamily="34" charset="0"/>
              </a:rPr>
              <a:t>Vicente Costa</a:t>
            </a:r>
            <a:endParaRPr lang="en-GB" sz="1600" dirty="0">
              <a:solidFill>
                <a:schemeClr val="tx1"/>
              </a:solidFill>
              <a:latin typeface="Calibri" panose="020F0502020204030204" pitchFamily="34" charset="0"/>
              <a:cs typeface="Calibri" panose="020F0502020204030204" pitchFamily="34" charset="0"/>
            </a:endParaRPr>
          </a:p>
          <a:p>
            <a:pPr algn="ctr"/>
            <a:r>
              <a:rPr lang="en-GB" sz="1600" b="1" dirty="0">
                <a:solidFill>
                  <a:schemeClr val="tx1"/>
                </a:solidFill>
                <a:effectLst/>
                <a:highlight>
                  <a:srgbClr val="FFFF00"/>
                </a:highlight>
                <a:latin typeface="Calibri" panose="020F0502020204030204" pitchFamily="34" charset="0"/>
                <a:cs typeface="Calibri" panose="020F0502020204030204" pitchFamily="34" charset="0"/>
              </a:rPr>
              <a:t>To discuss 2a</a:t>
            </a:r>
          </a:p>
        </p:txBody>
      </p:sp>
      <p:sp>
        <p:nvSpPr>
          <p:cNvPr id="4" name="Rectangle 3">
            <a:extLst>
              <a:ext uri="{FF2B5EF4-FFF2-40B4-BE49-F238E27FC236}">
                <a16:creationId xmlns:a16="http://schemas.microsoft.com/office/drawing/2014/main" id="{F8FC2792-9596-5E23-5318-0E30AAA3304B}"/>
              </a:ext>
            </a:extLst>
          </p:cNvPr>
          <p:cNvSpPr/>
          <p:nvPr/>
        </p:nvSpPr>
        <p:spPr>
          <a:xfrm>
            <a:off x="3275856" y="1279313"/>
            <a:ext cx="2592288" cy="1584176"/>
          </a:xfrm>
          <a:prstGeom prst="rect">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effectLst/>
                <a:latin typeface="Calibri" panose="020F0502020204030204" pitchFamily="34" charset="0"/>
                <a:cs typeface="Calibri" panose="020F0502020204030204" pitchFamily="34" charset="0"/>
              </a:rPr>
              <a:t>1b</a:t>
            </a:r>
          </a:p>
          <a:p>
            <a:pPr algn="ctr"/>
            <a:r>
              <a:rPr lang="en-GB" sz="1600" dirty="0">
                <a:solidFill>
                  <a:schemeClr val="tx1"/>
                </a:solidFill>
                <a:effectLst/>
                <a:latin typeface="Calibri" panose="020F0502020204030204" pitchFamily="34" charset="0"/>
                <a:cs typeface="Calibri" panose="020F0502020204030204" pitchFamily="34" charset="0"/>
              </a:rPr>
              <a:t>Diana da Silva Ribeiro</a:t>
            </a:r>
          </a:p>
          <a:p>
            <a:pPr algn="ctr"/>
            <a:r>
              <a:rPr lang="en-GB" sz="1600" dirty="0">
                <a:solidFill>
                  <a:schemeClr val="tx1"/>
                </a:solidFill>
                <a:effectLst/>
                <a:latin typeface="Calibri" panose="020F0502020204030204" pitchFamily="34" charset="0"/>
                <a:cs typeface="Calibri" panose="020F0502020204030204" pitchFamily="34" charset="0"/>
              </a:rPr>
              <a:t>Aidan Thomas Fourie</a:t>
            </a:r>
          </a:p>
          <a:p>
            <a:pPr algn="ctr"/>
            <a:r>
              <a:rPr lang="en-GB" sz="1600" dirty="0">
                <a:solidFill>
                  <a:schemeClr val="tx1"/>
                </a:solidFill>
                <a:effectLst/>
                <a:latin typeface="Calibri" panose="020F0502020204030204" pitchFamily="34" charset="0"/>
                <a:cs typeface="Calibri" panose="020F0502020204030204" pitchFamily="34" charset="0"/>
              </a:rPr>
              <a:t>Ariana </a:t>
            </a:r>
            <a:r>
              <a:rPr lang="en-GB" sz="1600" dirty="0" err="1">
                <a:solidFill>
                  <a:schemeClr val="tx1"/>
                </a:solidFill>
                <a:effectLst/>
                <a:latin typeface="Calibri" panose="020F0502020204030204" pitchFamily="34" charset="0"/>
                <a:cs typeface="Calibri" panose="020F0502020204030204" pitchFamily="34" charset="0"/>
              </a:rPr>
              <a:t>Petim</a:t>
            </a:r>
            <a:endParaRPr lang="en-GB" sz="1600" dirty="0">
              <a:solidFill>
                <a:schemeClr val="tx1"/>
              </a:solidFill>
              <a:effectLst/>
              <a:latin typeface="Calibri" panose="020F0502020204030204" pitchFamily="34" charset="0"/>
              <a:cs typeface="Calibri" panose="020F0502020204030204" pitchFamily="34" charset="0"/>
            </a:endParaRPr>
          </a:p>
          <a:p>
            <a:pPr algn="ctr"/>
            <a:r>
              <a:rPr lang="en-GB" sz="1600" b="1" dirty="0">
                <a:solidFill>
                  <a:schemeClr val="tx1"/>
                </a:solidFill>
                <a:highlight>
                  <a:srgbClr val="FFFF00"/>
                </a:highlight>
                <a:latin typeface="Calibri" panose="020F0502020204030204" pitchFamily="34" charset="0"/>
                <a:cs typeface="Calibri" panose="020F0502020204030204" pitchFamily="34" charset="0"/>
              </a:rPr>
              <a:t>To discuss 4a</a:t>
            </a:r>
          </a:p>
        </p:txBody>
      </p:sp>
      <p:sp>
        <p:nvSpPr>
          <p:cNvPr id="5" name="Rectangle 4">
            <a:extLst>
              <a:ext uri="{FF2B5EF4-FFF2-40B4-BE49-F238E27FC236}">
                <a16:creationId xmlns:a16="http://schemas.microsoft.com/office/drawing/2014/main" id="{727A8B78-7B27-802D-C4D7-55D99DE42458}"/>
              </a:ext>
            </a:extLst>
          </p:cNvPr>
          <p:cNvSpPr/>
          <p:nvPr/>
        </p:nvSpPr>
        <p:spPr>
          <a:xfrm>
            <a:off x="545976" y="2996952"/>
            <a:ext cx="2592288" cy="1584176"/>
          </a:xfrm>
          <a:prstGeom prst="rect">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alibri" panose="020F0502020204030204" pitchFamily="34" charset="0"/>
                <a:cs typeface="Calibri" panose="020F0502020204030204" pitchFamily="34" charset="0"/>
              </a:rPr>
              <a:t>2b</a:t>
            </a:r>
          </a:p>
          <a:p>
            <a:pPr algn="ctr"/>
            <a:r>
              <a:rPr lang="en-GB" sz="1600" dirty="0" err="1">
                <a:solidFill>
                  <a:schemeClr val="tx1"/>
                </a:solidFill>
                <a:effectLst/>
                <a:latin typeface="Calibri" panose="020F0502020204030204" pitchFamily="34" charset="0"/>
                <a:cs typeface="Calibri" panose="020F0502020204030204" pitchFamily="34" charset="0"/>
              </a:rPr>
              <a:t>Floresbela</a:t>
            </a:r>
            <a:r>
              <a:rPr lang="en-GB" sz="1600" dirty="0">
                <a:solidFill>
                  <a:schemeClr val="tx1"/>
                </a:solidFill>
                <a:effectLst/>
                <a:latin typeface="Calibri" panose="020F0502020204030204" pitchFamily="34" charset="0"/>
                <a:cs typeface="Calibri" panose="020F0502020204030204" pitchFamily="34" charset="0"/>
              </a:rPr>
              <a:t> Pinto</a:t>
            </a:r>
          </a:p>
          <a:p>
            <a:pPr algn="ctr"/>
            <a:r>
              <a:rPr lang="en-GB" sz="1600" dirty="0">
                <a:solidFill>
                  <a:schemeClr val="tx1"/>
                </a:solidFill>
                <a:effectLst/>
                <a:latin typeface="Calibri" panose="020F0502020204030204" pitchFamily="34" charset="0"/>
                <a:cs typeface="Calibri" panose="020F0502020204030204" pitchFamily="34" charset="0"/>
              </a:rPr>
              <a:t>Henrique </a:t>
            </a:r>
            <a:r>
              <a:rPr lang="en-GB" sz="1600" dirty="0" err="1">
                <a:solidFill>
                  <a:schemeClr val="tx1"/>
                </a:solidFill>
                <a:effectLst/>
                <a:latin typeface="Calibri" panose="020F0502020204030204" pitchFamily="34" charset="0"/>
                <a:cs typeface="Calibri" panose="020F0502020204030204" pitchFamily="34" charset="0"/>
              </a:rPr>
              <a:t>Mendonça</a:t>
            </a:r>
            <a:endParaRPr lang="en-GB" sz="1600" dirty="0">
              <a:solidFill>
                <a:schemeClr val="tx1"/>
              </a:solidFill>
              <a:effectLst/>
              <a:latin typeface="Calibri" panose="020F0502020204030204" pitchFamily="34" charset="0"/>
              <a:cs typeface="Calibri" panose="020F0502020204030204" pitchFamily="34" charset="0"/>
            </a:endParaRPr>
          </a:p>
          <a:p>
            <a:pPr algn="ctr"/>
            <a:r>
              <a:rPr lang="en-GB" sz="1600" dirty="0">
                <a:solidFill>
                  <a:schemeClr val="tx1"/>
                </a:solidFill>
                <a:effectLst/>
                <a:latin typeface="Calibri" panose="020F0502020204030204" pitchFamily="34" charset="0"/>
                <a:cs typeface="Calibri" panose="020F0502020204030204" pitchFamily="34" charset="0"/>
              </a:rPr>
              <a:t>Pedro </a:t>
            </a:r>
            <a:r>
              <a:rPr lang="en-GB" sz="1600" dirty="0" err="1">
                <a:solidFill>
                  <a:schemeClr val="tx1"/>
                </a:solidFill>
                <a:effectLst/>
                <a:latin typeface="Calibri" panose="020F0502020204030204" pitchFamily="34" charset="0"/>
                <a:cs typeface="Calibri" panose="020F0502020204030204" pitchFamily="34" charset="0"/>
              </a:rPr>
              <a:t>Bulha</a:t>
            </a:r>
            <a:endParaRPr lang="en-GB" sz="1600" dirty="0">
              <a:solidFill>
                <a:schemeClr val="tx1"/>
              </a:solidFill>
              <a:effectLst/>
              <a:latin typeface="Calibri" panose="020F0502020204030204" pitchFamily="34" charset="0"/>
              <a:cs typeface="Calibri" panose="020F0502020204030204" pitchFamily="34" charset="0"/>
            </a:endParaRPr>
          </a:p>
          <a:p>
            <a:pPr algn="ctr"/>
            <a:r>
              <a:rPr lang="en-GB" sz="1600" dirty="0" err="1">
                <a:solidFill>
                  <a:schemeClr val="tx1"/>
                </a:solidFill>
                <a:effectLst/>
                <a:latin typeface="Calibri" panose="020F0502020204030204" pitchFamily="34" charset="0"/>
                <a:cs typeface="Calibri" panose="020F0502020204030204" pitchFamily="34" charset="0"/>
              </a:rPr>
              <a:t>Gonçalo</a:t>
            </a:r>
            <a:r>
              <a:rPr lang="en-GB" sz="1600" dirty="0">
                <a:solidFill>
                  <a:schemeClr val="tx1"/>
                </a:solidFill>
                <a:effectLst/>
                <a:latin typeface="Calibri" panose="020F0502020204030204" pitchFamily="34" charset="0"/>
                <a:cs typeface="Calibri" panose="020F0502020204030204" pitchFamily="34" charset="0"/>
              </a:rPr>
              <a:t> Oliveira</a:t>
            </a:r>
          </a:p>
          <a:p>
            <a:pPr algn="ctr"/>
            <a:r>
              <a:rPr lang="en-GB" sz="1600" b="1" dirty="0">
                <a:solidFill>
                  <a:schemeClr val="tx1"/>
                </a:solidFill>
                <a:highlight>
                  <a:srgbClr val="FFFF00"/>
                </a:highlight>
                <a:latin typeface="Calibri" panose="020F0502020204030204" pitchFamily="34" charset="0"/>
                <a:cs typeface="Calibri" panose="020F0502020204030204" pitchFamily="34" charset="0"/>
              </a:rPr>
              <a:t>To discuss 1b</a:t>
            </a:r>
          </a:p>
        </p:txBody>
      </p:sp>
      <p:sp>
        <p:nvSpPr>
          <p:cNvPr id="6" name="Rectangle 5">
            <a:extLst>
              <a:ext uri="{FF2B5EF4-FFF2-40B4-BE49-F238E27FC236}">
                <a16:creationId xmlns:a16="http://schemas.microsoft.com/office/drawing/2014/main" id="{C658D76D-C9B7-7B19-B0B0-AC4FC43BC9A7}"/>
              </a:ext>
            </a:extLst>
          </p:cNvPr>
          <p:cNvSpPr/>
          <p:nvPr/>
        </p:nvSpPr>
        <p:spPr>
          <a:xfrm>
            <a:off x="6012160" y="1279313"/>
            <a:ext cx="2592288" cy="1584176"/>
          </a:xfrm>
          <a:prstGeom prst="rect">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alibri" panose="020F0502020204030204" pitchFamily="34" charset="0"/>
                <a:cs typeface="Calibri" panose="020F0502020204030204" pitchFamily="34" charset="0"/>
              </a:rPr>
              <a:t>2a</a:t>
            </a:r>
            <a:endParaRPr lang="en-GB" sz="1600" b="1" dirty="0">
              <a:solidFill>
                <a:schemeClr val="tx1"/>
              </a:solidFill>
              <a:effectLst/>
              <a:latin typeface="Calibri" panose="020F0502020204030204" pitchFamily="34" charset="0"/>
              <a:cs typeface="Calibri" panose="020F0502020204030204" pitchFamily="34" charset="0"/>
            </a:endParaRP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Joana Lopes</a:t>
            </a: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Maria Santos</a:t>
            </a: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Maria </a:t>
            </a:r>
            <a:r>
              <a:rPr lang="en-GB" sz="1600" b="0" i="0" u="none" strike="noStrike" dirty="0" err="1">
                <a:solidFill>
                  <a:srgbClr val="000000"/>
                </a:solidFill>
                <a:effectLst/>
                <a:latin typeface="Calibri" panose="020F0502020204030204" pitchFamily="34" charset="0"/>
                <a:cs typeface="Calibri" panose="020F0502020204030204" pitchFamily="34" charset="0"/>
              </a:rPr>
              <a:t>Figueiredo</a:t>
            </a:r>
            <a:endParaRPr lang="en-GB" sz="1600" b="0" i="0" u="none" strike="noStrike" dirty="0">
              <a:solidFill>
                <a:srgbClr val="000000"/>
              </a:solidFill>
              <a:effectLst/>
              <a:latin typeface="Calibri" panose="020F0502020204030204" pitchFamily="34" charset="0"/>
              <a:cs typeface="Calibri" panose="020F0502020204030204" pitchFamily="34" charset="0"/>
            </a:endParaRP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Sofia Silva</a:t>
            </a:r>
          </a:p>
          <a:p>
            <a:pPr algn="ctr"/>
            <a:r>
              <a:rPr lang="en-GB" sz="1600" b="1" dirty="0">
                <a:solidFill>
                  <a:schemeClr val="tx1"/>
                </a:solidFill>
                <a:highlight>
                  <a:srgbClr val="FFFF00"/>
                </a:highlight>
                <a:latin typeface="Calibri" panose="020F0502020204030204" pitchFamily="34" charset="0"/>
                <a:cs typeface="Calibri" panose="020F0502020204030204" pitchFamily="34" charset="0"/>
              </a:rPr>
              <a:t>To discuss 4b</a:t>
            </a:r>
          </a:p>
        </p:txBody>
      </p:sp>
      <p:sp>
        <p:nvSpPr>
          <p:cNvPr id="7" name="Rectangle 6">
            <a:extLst>
              <a:ext uri="{FF2B5EF4-FFF2-40B4-BE49-F238E27FC236}">
                <a16:creationId xmlns:a16="http://schemas.microsoft.com/office/drawing/2014/main" id="{E5DC01CC-11F7-7956-6750-3B49B0D3C4A0}"/>
              </a:ext>
            </a:extLst>
          </p:cNvPr>
          <p:cNvSpPr/>
          <p:nvPr/>
        </p:nvSpPr>
        <p:spPr>
          <a:xfrm>
            <a:off x="3282280" y="2996952"/>
            <a:ext cx="2592288" cy="1584176"/>
          </a:xfrm>
          <a:prstGeom prst="rect">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alibri" panose="020F0502020204030204" pitchFamily="34" charset="0"/>
                <a:cs typeface="Calibri" panose="020F0502020204030204" pitchFamily="34" charset="0"/>
              </a:rPr>
              <a:t>3a</a:t>
            </a:r>
            <a:endParaRPr lang="en-GB" sz="1600" b="1" dirty="0">
              <a:solidFill>
                <a:schemeClr val="tx1"/>
              </a:solidFill>
              <a:effectLst/>
              <a:latin typeface="Calibri" panose="020F0502020204030204" pitchFamily="34" charset="0"/>
              <a:cs typeface="Calibri" panose="020F0502020204030204" pitchFamily="34" charset="0"/>
            </a:endParaRPr>
          </a:p>
          <a:p>
            <a:pPr algn="ctr"/>
            <a:r>
              <a:rPr lang="en-GB" sz="1600" dirty="0">
                <a:solidFill>
                  <a:srgbClr val="000000"/>
                </a:solidFill>
                <a:latin typeface="Calibri" panose="020F0502020204030204" pitchFamily="34" charset="0"/>
                <a:cs typeface="Calibri" panose="020F0502020204030204" pitchFamily="34" charset="0"/>
              </a:rPr>
              <a:t>Miguel Medeiros Gomes</a:t>
            </a:r>
          </a:p>
          <a:p>
            <a:pPr algn="ctr"/>
            <a:r>
              <a:rPr lang="en-GB" sz="1600" dirty="0">
                <a:solidFill>
                  <a:srgbClr val="000000"/>
                </a:solidFill>
                <a:latin typeface="Calibri" panose="020F0502020204030204" pitchFamily="34" charset="0"/>
                <a:cs typeface="Calibri" panose="020F0502020204030204" pitchFamily="34" charset="0"/>
              </a:rPr>
              <a:t>Pedro Silva Filipe</a:t>
            </a:r>
          </a:p>
          <a:p>
            <a:pPr algn="ctr"/>
            <a:r>
              <a:rPr lang="en-GB" sz="1600" dirty="0">
                <a:solidFill>
                  <a:srgbClr val="000000"/>
                </a:solidFill>
                <a:latin typeface="Calibri" panose="020F0502020204030204" pitchFamily="34" charset="0"/>
                <a:cs typeface="Calibri" panose="020F0502020204030204" pitchFamily="34" charset="0"/>
              </a:rPr>
              <a:t>Raul Vasconcelos da Silva</a:t>
            </a:r>
          </a:p>
          <a:p>
            <a:pPr algn="ctr"/>
            <a:r>
              <a:rPr lang="en-GB" sz="1600" dirty="0">
                <a:solidFill>
                  <a:srgbClr val="000000"/>
                </a:solidFill>
                <a:latin typeface="Calibri" panose="020F0502020204030204" pitchFamily="34" charset="0"/>
                <a:cs typeface="Calibri" panose="020F0502020204030204" pitchFamily="34" charset="0"/>
              </a:rPr>
              <a:t>Dmitri </a:t>
            </a:r>
            <a:r>
              <a:rPr lang="en-GB" sz="1600" dirty="0" err="1">
                <a:solidFill>
                  <a:srgbClr val="000000"/>
                </a:solidFill>
                <a:latin typeface="Calibri" panose="020F0502020204030204" pitchFamily="34" charset="0"/>
                <a:cs typeface="Calibri" panose="020F0502020204030204" pitchFamily="34" charset="0"/>
              </a:rPr>
              <a:t>Zaev</a:t>
            </a:r>
            <a:endParaRPr lang="en-GB" sz="1600" dirty="0">
              <a:solidFill>
                <a:srgbClr val="000000"/>
              </a:solidFill>
              <a:latin typeface="Calibri" panose="020F0502020204030204" pitchFamily="34" charset="0"/>
              <a:cs typeface="Calibri" panose="020F0502020204030204" pitchFamily="34" charset="0"/>
            </a:endParaRPr>
          </a:p>
          <a:p>
            <a:pPr algn="ctr"/>
            <a:r>
              <a:rPr lang="en-GB" sz="1600" b="1" dirty="0">
                <a:solidFill>
                  <a:schemeClr val="tx1"/>
                </a:solidFill>
                <a:highlight>
                  <a:srgbClr val="FFFF00"/>
                </a:highlight>
                <a:latin typeface="Calibri" panose="020F0502020204030204" pitchFamily="34" charset="0"/>
                <a:cs typeface="Calibri" panose="020F0502020204030204" pitchFamily="34" charset="0"/>
              </a:rPr>
              <a:t>To discuss 5a</a:t>
            </a:r>
          </a:p>
        </p:txBody>
      </p:sp>
      <p:sp>
        <p:nvSpPr>
          <p:cNvPr id="8" name="Rectangle 7">
            <a:extLst>
              <a:ext uri="{FF2B5EF4-FFF2-40B4-BE49-F238E27FC236}">
                <a16:creationId xmlns:a16="http://schemas.microsoft.com/office/drawing/2014/main" id="{D0E84D2D-CE53-824D-A229-18EF6CE478B7}"/>
              </a:ext>
            </a:extLst>
          </p:cNvPr>
          <p:cNvSpPr/>
          <p:nvPr/>
        </p:nvSpPr>
        <p:spPr>
          <a:xfrm>
            <a:off x="6018584" y="2996952"/>
            <a:ext cx="2592288" cy="1584176"/>
          </a:xfrm>
          <a:prstGeom prst="rect">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alibri" panose="020F0502020204030204" pitchFamily="34" charset="0"/>
                <a:cs typeface="Calibri" panose="020F0502020204030204" pitchFamily="34" charset="0"/>
              </a:rPr>
              <a:t>4a</a:t>
            </a:r>
          </a:p>
          <a:p>
            <a:pPr algn="ctr"/>
            <a:r>
              <a:rPr lang="en-GB" sz="1600" dirty="0">
                <a:solidFill>
                  <a:schemeClr val="tx1"/>
                </a:solidFill>
                <a:latin typeface="Calibri" panose="020F0502020204030204" pitchFamily="34" charset="0"/>
                <a:cs typeface="Calibri" panose="020F0502020204030204" pitchFamily="34" charset="0"/>
              </a:rPr>
              <a:t>Francisco Santos</a:t>
            </a:r>
          </a:p>
          <a:p>
            <a:pPr algn="ctr"/>
            <a:r>
              <a:rPr lang="en-GB" sz="1600" dirty="0" err="1">
                <a:solidFill>
                  <a:schemeClr val="tx1"/>
                </a:solidFill>
                <a:latin typeface="Calibri" panose="020F0502020204030204" pitchFamily="34" charset="0"/>
                <a:cs typeface="Calibri" panose="020F0502020204030204" pitchFamily="34" charset="0"/>
              </a:rPr>
              <a:t>Ruslana</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Palkevych</a:t>
            </a:r>
            <a:endParaRPr lang="en-GB" sz="1600" dirty="0">
              <a:solidFill>
                <a:schemeClr val="tx1"/>
              </a:solidFill>
              <a:latin typeface="Calibri" panose="020F0502020204030204" pitchFamily="34" charset="0"/>
              <a:cs typeface="Calibri" panose="020F0502020204030204" pitchFamily="34" charset="0"/>
            </a:endParaRPr>
          </a:p>
          <a:p>
            <a:pPr algn="ctr"/>
            <a:r>
              <a:rPr lang="en-GB" sz="1600" dirty="0">
                <a:solidFill>
                  <a:schemeClr val="tx1"/>
                </a:solidFill>
                <a:latin typeface="Calibri" panose="020F0502020204030204" pitchFamily="34" charset="0"/>
                <a:cs typeface="Calibri" panose="020F0502020204030204" pitchFamily="34" charset="0"/>
              </a:rPr>
              <a:t>Vasco Borges</a:t>
            </a: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 </a:t>
            </a:r>
            <a:r>
              <a:rPr lang="en-GB" sz="1600" b="1" dirty="0">
                <a:solidFill>
                  <a:schemeClr val="tx1"/>
                </a:solidFill>
                <a:highlight>
                  <a:srgbClr val="FFFF00"/>
                </a:highlight>
                <a:latin typeface="Calibri" panose="020F0502020204030204" pitchFamily="34" charset="0"/>
                <a:cs typeface="Calibri" panose="020F0502020204030204" pitchFamily="34" charset="0"/>
              </a:rPr>
              <a:t>To discuss 2b</a:t>
            </a:r>
          </a:p>
        </p:txBody>
      </p:sp>
      <p:sp>
        <p:nvSpPr>
          <p:cNvPr id="9" name="Rectangle 8">
            <a:extLst>
              <a:ext uri="{FF2B5EF4-FFF2-40B4-BE49-F238E27FC236}">
                <a16:creationId xmlns:a16="http://schemas.microsoft.com/office/drawing/2014/main" id="{3A869FAC-90FB-E103-E3AF-62A5545F6D3F}"/>
              </a:ext>
            </a:extLst>
          </p:cNvPr>
          <p:cNvSpPr/>
          <p:nvPr/>
        </p:nvSpPr>
        <p:spPr>
          <a:xfrm>
            <a:off x="540505" y="4725144"/>
            <a:ext cx="2592288" cy="1584176"/>
          </a:xfrm>
          <a:prstGeom prst="rect">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alibri" panose="020F0502020204030204" pitchFamily="34" charset="0"/>
                <a:cs typeface="Calibri" panose="020F0502020204030204" pitchFamily="34" charset="0"/>
              </a:rPr>
              <a:t>4b</a:t>
            </a:r>
          </a:p>
          <a:p>
            <a:pPr algn="ctr"/>
            <a:r>
              <a:rPr lang="en-GB" sz="1600" b="0" i="0" u="none" strike="noStrike" dirty="0" err="1">
                <a:solidFill>
                  <a:srgbClr val="000000"/>
                </a:solidFill>
                <a:effectLst/>
                <a:latin typeface="Calibri" panose="020F0502020204030204" pitchFamily="34" charset="0"/>
                <a:cs typeface="Calibri" panose="020F0502020204030204" pitchFamily="34" charset="0"/>
              </a:rPr>
              <a:t>Dircia</a:t>
            </a:r>
            <a:r>
              <a:rPr lang="en-GB" sz="1600" b="0" i="0" u="none" strike="noStrike" dirty="0">
                <a:solidFill>
                  <a:srgbClr val="000000"/>
                </a:solidFill>
                <a:effectLst/>
                <a:latin typeface="Calibri" panose="020F0502020204030204" pitchFamily="34" charset="0"/>
                <a:cs typeface="Calibri" panose="020F0502020204030204" pitchFamily="34" charset="0"/>
              </a:rPr>
              <a:t> Ximenes</a:t>
            </a: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Daniyar </a:t>
            </a:r>
            <a:r>
              <a:rPr lang="en-GB" sz="1600" b="0" i="0" u="none" strike="noStrike" dirty="0" err="1">
                <a:solidFill>
                  <a:srgbClr val="000000"/>
                </a:solidFill>
                <a:effectLst/>
                <a:latin typeface="Calibri" panose="020F0502020204030204" pitchFamily="34" charset="0"/>
                <a:cs typeface="Calibri" panose="020F0502020204030204" pitchFamily="34" charset="0"/>
              </a:rPr>
              <a:t>Myrzashev</a:t>
            </a:r>
            <a:endParaRPr lang="en-GB" sz="1600" b="0" i="0" u="none" strike="noStrike" dirty="0">
              <a:solidFill>
                <a:srgbClr val="000000"/>
              </a:solidFill>
              <a:effectLst/>
              <a:latin typeface="Calibri" panose="020F0502020204030204" pitchFamily="34" charset="0"/>
              <a:cs typeface="Calibri" panose="020F0502020204030204" pitchFamily="34" charset="0"/>
            </a:endParaRPr>
          </a:p>
          <a:p>
            <a:pPr algn="ctr"/>
            <a:r>
              <a:rPr lang="en-GB" sz="1600" b="0" i="0" u="none" strike="noStrike" dirty="0" err="1">
                <a:solidFill>
                  <a:srgbClr val="000000"/>
                </a:solidFill>
                <a:effectLst/>
                <a:latin typeface="Calibri" panose="020F0502020204030204" pitchFamily="34" charset="0"/>
                <a:cs typeface="Calibri" panose="020F0502020204030204" pitchFamily="34" charset="0"/>
              </a:rPr>
              <a:t>Deolize</a:t>
            </a:r>
            <a:r>
              <a:rPr lang="en-GB" sz="1600" b="0" i="0" u="none" strike="noStrike" dirty="0">
                <a:solidFill>
                  <a:srgbClr val="000000"/>
                </a:solidFill>
                <a:effectLst/>
                <a:latin typeface="Calibri" panose="020F0502020204030204" pitchFamily="34" charset="0"/>
                <a:cs typeface="Calibri" panose="020F0502020204030204" pitchFamily="34" charset="0"/>
              </a:rPr>
              <a:t> Neto</a:t>
            </a:r>
          </a:p>
          <a:p>
            <a:pPr algn="ctr"/>
            <a:r>
              <a:rPr lang="en-GB" sz="1600" b="1" dirty="0">
                <a:solidFill>
                  <a:schemeClr val="tx1"/>
                </a:solidFill>
                <a:highlight>
                  <a:srgbClr val="FFFF00"/>
                </a:highlight>
                <a:latin typeface="Calibri" panose="020F0502020204030204" pitchFamily="34" charset="0"/>
                <a:cs typeface="Calibri" panose="020F0502020204030204" pitchFamily="34" charset="0"/>
              </a:rPr>
              <a:t>To discuss 2a</a:t>
            </a:r>
          </a:p>
        </p:txBody>
      </p:sp>
      <p:sp>
        <p:nvSpPr>
          <p:cNvPr id="10" name="Rectangle 9">
            <a:extLst>
              <a:ext uri="{FF2B5EF4-FFF2-40B4-BE49-F238E27FC236}">
                <a16:creationId xmlns:a16="http://schemas.microsoft.com/office/drawing/2014/main" id="{159BB24D-C00C-6D74-F8EA-A01A8BCD9695}"/>
              </a:ext>
            </a:extLst>
          </p:cNvPr>
          <p:cNvSpPr/>
          <p:nvPr/>
        </p:nvSpPr>
        <p:spPr>
          <a:xfrm>
            <a:off x="3276809" y="4725144"/>
            <a:ext cx="2592288" cy="1584176"/>
          </a:xfrm>
          <a:prstGeom prst="rect">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alibri" panose="020F0502020204030204" pitchFamily="34" charset="0"/>
                <a:cs typeface="Calibri" panose="020F0502020204030204" pitchFamily="34" charset="0"/>
              </a:rPr>
              <a:t>5a</a:t>
            </a: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  Eduardo H Canarias</a:t>
            </a:r>
          </a:p>
          <a:p>
            <a:pPr algn="ctr"/>
            <a:r>
              <a:rPr lang="en-GB" sz="1600" b="0" i="0" u="none" strike="noStrike" dirty="0" err="1">
                <a:solidFill>
                  <a:srgbClr val="000000"/>
                </a:solidFill>
                <a:effectLst/>
                <a:latin typeface="Calibri" panose="020F0502020204030204" pitchFamily="34" charset="0"/>
                <a:cs typeface="Calibri" panose="020F0502020204030204" pitchFamily="34" charset="0"/>
              </a:rPr>
              <a:t>Gonçalo</a:t>
            </a:r>
            <a:r>
              <a:rPr lang="en-GB" sz="1600" b="0" i="0" u="none" strike="noStrike" dirty="0">
                <a:solidFill>
                  <a:srgbClr val="000000"/>
                </a:solidFill>
                <a:effectLst/>
                <a:latin typeface="Calibri" panose="020F0502020204030204" pitchFamily="34" charset="0"/>
                <a:cs typeface="Calibri" panose="020F0502020204030204" pitchFamily="34" charset="0"/>
              </a:rPr>
              <a:t> Alves</a:t>
            </a: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Vicente </a:t>
            </a:r>
            <a:r>
              <a:rPr lang="en-GB" sz="1600" b="0" i="0" u="none" strike="noStrike" dirty="0" err="1">
                <a:solidFill>
                  <a:srgbClr val="000000"/>
                </a:solidFill>
                <a:effectLst/>
                <a:latin typeface="Calibri" panose="020F0502020204030204" pitchFamily="34" charset="0"/>
                <a:cs typeface="Calibri" panose="020F0502020204030204" pitchFamily="34" charset="0"/>
              </a:rPr>
              <a:t>Rogado</a:t>
            </a:r>
            <a:endParaRPr lang="en-GB" sz="1600" dirty="0">
              <a:solidFill>
                <a:srgbClr val="000000"/>
              </a:solidFill>
              <a:latin typeface="Calibri" panose="020F0502020204030204" pitchFamily="34" charset="0"/>
              <a:cs typeface="Calibri" panose="020F0502020204030204" pitchFamily="34" charset="0"/>
            </a:endParaRP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Guilherme Da Cunha</a:t>
            </a:r>
          </a:p>
          <a:p>
            <a:pPr algn="ctr"/>
            <a:r>
              <a:rPr lang="en-GB" sz="1600" b="1" dirty="0">
                <a:solidFill>
                  <a:schemeClr val="tx1"/>
                </a:solidFill>
                <a:highlight>
                  <a:srgbClr val="FFFF00"/>
                </a:highlight>
                <a:latin typeface="Calibri" panose="020F0502020204030204" pitchFamily="34" charset="0"/>
                <a:cs typeface="Calibri" panose="020F0502020204030204" pitchFamily="34" charset="0"/>
              </a:rPr>
              <a:t>To discuss 5b</a:t>
            </a:r>
          </a:p>
        </p:txBody>
      </p:sp>
      <p:sp>
        <p:nvSpPr>
          <p:cNvPr id="11" name="Rectangle 10">
            <a:extLst>
              <a:ext uri="{FF2B5EF4-FFF2-40B4-BE49-F238E27FC236}">
                <a16:creationId xmlns:a16="http://schemas.microsoft.com/office/drawing/2014/main" id="{52C7AB58-88D5-B8B3-3AD9-32A1BAD09281}"/>
              </a:ext>
            </a:extLst>
          </p:cNvPr>
          <p:cNvSpPr/>
          <p:nvPr/>
        </p:nvSpPr>
        <p:spPr>
          <a:xfrm>
            <a:off x="6013113" y="4725144"/>
            <a:ext cx="2592288" cy="1584176"/>
          </a:xfrm>
          <a:prstGeom prst="rect">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alibri" panose="020F0502020204030204" pitchFamily="34" charset="0"/>
                <a:cs typeface="Calibri" panose="020F0502020204030204" pitchFamily="34" charset="0"/>
              </a:rPr>
              <a:t>5b</a:t>
            </a: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Alexandre </a:t>
            </a:r>
            <a:r>
              <a:rPr lang="en-GB" sz="1600" b="0" i="0" u="none" strike="noStrike" dirty="0" err="1">
                <a:solidFill>
                  <a:srgbClr val="000000"/>
                </a:solidFill>
                <a:effectLst/>
                <a:latin typeface="Calibri" panose="020F0502020204030204" pitchFamily="34" charset="0"/>
                <a:cs typeface="Calibri" panose="020F0502020204030204" pitchFamily="34" charset="0"/>
              </a:rPr>
              <a:t>Crihana</a:t>
            </a:r>
            <a:endParaRPr lang="en-GB" sz="1600" b="0" i="0" u="none" strike="noStrike" dirty="0">
              <a:solidFill>
                <a:srgbClr val="000000"/>
              </a:solidFill>
              <a:effectLst/>
              <a:latin typeface="Calibri" panose="020F0502020204030204" pitchFamily="34" charset="0"/>
              <a:cs typeface="Calibri" panose="020F0502020204030204" pitchFamily="34" charset="0"/>
            </a:endParaRP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Francisco </a:t>
            </a:r>
            <a:r>
              <a:rPr lang="en-GB" sz="1600" b="0" i="0" u="none" strike="noStrike" dirty="0" err="1">
                <a:solidFill>
                  <a:srgbClr val="000000"/>
                </a:solidFill>
                <a:effectLst/>
                <a:latin typeface="Calibri" panose="020F0502020204030204" pitchFamily="34" charset="0"/>
                <a:cs typeface="Calibri" panose="020F0502020204030204" pitchFamily="34" charset="0"/>
              </a:rPr>
              <a:t>Gervásio</a:t>
            </a:r>
            <a:endParaRPr lang="en-GB" sz="1600" dirty="0">
              <a:solidFill>
                <a:srgbClr val="000000"/>
              </a:solidFill>
              <a:latin typeface="Calibri" panose="020F0502020204030204" pitchFamily="34" charset="0"/>
              <a:cs typeface="Calibri" panose="020F0502020204030204" pitchFamily="34" charset="0"/>
            </a:endParaRPr>
          </a:p>
          <a:p>
            <a:pPr algn="ctr"/>
            <a:r>
              <a:rPr lang="en-GB" sz="1600" b="0" i="0" u="none" strike="noStrike" dirty="0" err="1">
                <a:solidFill>
                  <a:srgbClr val="000000"/>
                </a:solidFill>
                <a:effectLst/>
                <a:latin typeface="Calibri" panose="020F0502020204030204" pitchFamily="34" charset="0"/>
                <a:cs typeface="Calibri" panose="020F0502020204030204" pitchFamily="34" charset="0"/>
              </a:rPr>
              <a:t>João</a:t>
            </a:r>
            <a:r>
              <a:rPr lang="en-GB" sz="1600" b="0" i="0" u="none" strike="noStrike" dirty="0">
                <a:solidFill>
                  <a:srgbClr val="000000"/>
                </a:solidFill>
                <a:effectLst/>
                <a:latin typeface="Calibri" panose="020F0502020204030204" pitchFamily="34" charset="0"/>
                <a:cs typeface="Calibri" panose="020F0502020204030204" pitchFamily="34" charset="0"/>
              </a:rPr>
              <a:t> de Sousa </a:t>
            </a:r>
            <a:r>
              <a:rPr lang="en-GB" sz="1600" b="0" i="0" u="none" strike="noStrike" dirty="0" err="1">
                <a:solidFill>
                  <a:srgbClr val="000000"/>
                </a:solidFill>
                <a:effectLst/>
                <a:latin typeface="Calibri" panose="020F0502020204030204" pitchFamily="34" charset="0"/>
                <a:cs typeface="Calibri" panose="020F0502020204030204" pitchFamily="34" charset="0"/>
              </a:rPr>
              <a:t>Eiro</a:t>
            </a:r>
            <a:r>
              <a:rPr lang="en-GB" sz="1600" b="0" i="0" u="none" strike="noStrike" dirty="0">
                <a:solidFill>
                  <a:srgbClr val="000000"/>
                </a:solidFill>
                <a:effectLst/>
                <a:latin typeface="Calibri" panose="020F0502020204030204" pitchFamily="34" charset="0"/>
                <a:cs typeface="Calibri" panose="020F0502020204030204" pitchFamily="34" charset="0"/>
              </a:rPr>
              <a:t>́</a:t>
            </a:r>
          </a:p>
          <a:p>
            <a:pPr algn="ctr"/>
            <a:r>
              <a:rPr lang="en-GB" sz="1600" b="0" i="0" u="none" strike="noStrike" dirty="0">
                <a:solidFill>
                  <a:srgbClr val="000000"/>
                </a:solidFill>
                <a:effectLst/>
                <a:latin typeface="Calibri" panose="020F0502020204030204" pitchFamily="34" charset="0"/>
                <a:cs typeface="Calibri" panose="020F0502020204030204" pitchFamily="34" charset="0"/>
              </a:rPr>
              <a:t>Lea Liu Wang</a:t>
            </a:r>
          </a:p>
          <a:p>
            <a:pPr algn="ctr"/>
            <a:r>
              <a:rPr lang="en-GB" sz="1600" b="1" dirty="0">
                <a:solidFill>
                  <a:schemeClr val="tx1"/>
                </a:solidFill>
                <a:highlight>
                  <a:srgbClr val="FFFF00"/>
                </a:highlight>
                <a:latin typeface="Calibri" panose="020F0502020204030204" pitchFamily="34" charset="0"/>
                <a:cs typeface="Calibri" panose="020F0502020204030204" pitchFamily="34" charset="0"/>
              </a:rPr>
              <a:t>To discuss 1a</a:t>
            </a:r>
          </a:p>
        </p:txBody>
      </p:sp>
      <p:sp>
        <p:nvSpPr>
          <p:cNvPr id="15" name="Título 1">
            <a:extLst>
              <a:ext uri="{FF2B5EF4-FFF2-40B4-BE49-F238E27FC236}">
                <a16:creationId xmlns:a16="http://schemas.microsoft.com/office/drawing/2014/main" id="{9472364F-3EC0-CC84-17C5-AF26B8F9C25C}"/>
              </a:ext>
            </a:extLst>
          </p:cNvPr>
          <p:cNvSpPr txBox="1">
            <a:spLocks/>
          </p:cNvSpPr>
          <p:nvPr/>
        </p:nvSpPr>
        <p:spPr bwMode="auto">
          <a:xfrm>
            <a:off x="457200" y="274638"/>
            <a:ext cx="54829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pt-PT" sz="3200" b="1" kern="1200" dirty="0">
                <a:solidFill>
                  <a:srgbClr val="C00000"/>
                </a:solidFill>
                <a:latin typeface="Arial" panose="020B0604020202020204" pitchFamily="34" charset="0"/>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Groups</a:t>
            </a:r>
          </a:p>
        </p:txBody>
      </p:sp>
    </p:spTree>
    <p:extLst>
      <p:ext uri="{BB962C8B-B14F-4D97-AF65-F5344CB8AC3E}">
        <p14:creationId xmlns:p14="http://schemas.microsoft.com/office/powerpoint/2010/main" val="2119595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5B71-4473-B649-9E81-D549DFEA892D}"/>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3. </a:t>
            </a:r>
            <a:r>
              <a:rPr lang="pt-PT" sz="3600" b="1" kern="1200" dirty="0" err="1">
                <a:solidFill>
                  <a:srgbClr val="C00000"/>
                </a:solidFill>
                <a:latin typeface="Arial" panose="020B0604020202020204" pitchFamily="34" charset="0"/>
                <a:ea typeface="+mn-ea"/>
                <a:cs typeface="+mn-cs"/>
              </a:rPr>
              <a:t>Practical</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exercises</a:t>
            </a:r>
            <a:endParaRPr lang="pt-PT" sz="3600" b="1" kern="1200" dirty="0">
              <a:solidFill>
                <a:srgbClr val="C00000"/>
              </a:solidFill>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C3AA3740-3324-7E4B-BF43-D27495697D8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28</a:t>
            </a:fld>
            <a:endParaRPr lang="en-PT" dirty="0"/>
          </a:p>
        </p:txBody>
      </p:sp>
      <p:sp>
        <p:nvSpPr>
          <p:cNvPr id="5" name="TextBox 4">
            <a:extLst>
              <a:ext uri="{FF2B5EF4-FFF2-40B4-BE49-F238E27FC236}">
                <a16:creationId xmlns:a16="http://schemas.microsoft.com/office/drawing/2014/main" id="{3308DEFD-AA6B-F447-9905-571B141B4DCA}"/>
              </a:ext>
            </a:extLst>
          </p:cNvPr>
          <p:cNvSpPr txBox="1">
            <a:spLocks noChangeArrowheads="1"/>
          </p:cNvSpPr>
          <p:nvPr/>
        </p:nvSpPr>
        <p:spPr bwMode="auto">
          <a:xfrm>
            <a:off x="457200" y="1584140"/>
            <a:ext cx="3343818" cy="30683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eaLnBrk="1" hangingPunct="1">
              <a:lnSpc>
                <a:spcPct val="90000"/>
              </a:lnSpc>
              <a:spcBef>
                <a:spcPct val="0"/>
              </a:spcBef>
              <a:spcAft>
                <a:spcPts val="600"/>
              </a:spcAft>
              <a:buNone/>
              <a:defRPr/>
            </a:pPr>
            <a:r>
              <a:rPr lang="en-US" altLang="pt-PT" sz="4200" b="1" dirty="0">
                <a:solidFill>
                  <a:schemeClr val="bg1">
                    <a:lumMod val="85000"/>
                  </a:schemeClr>
                </a:solidFill>
                <a:latin typeface="+mj-lt"/>
                <a:ea typeface="+mj-ea"/>
                <a:cs typeface="+mj-cs"/>
              </a:rPr>
              <a:t>EXERCISE: </a:t>
            </a:r>
            <a:endParaRPr kumimoji="0" lang="en-US" altLang="pt-PT" sz="4200" b="1" i="0" u="none" strike="noStrike" cap="none" spc="0" normalizeH="0" baseline="0" noProof="0" dirty="0">
              <a:ln>
                <a:noFill/>
              </a:ln>
              <a:solidFill>
                <a:schemeClr val="bg1">
                  <a:lumMod val="85000"/>
                </a:schemeClr>
              </a:solidFill>
              <a:effectLst/>
              <a:uLnTx/>
              <a:uFillTx/>
              <a:latin typeface="+mj-lt"/>
              <a:ea typeface="+mj-ea"/>
              <a:cs typeface="+mj-cs"/>
            </a:endParaRPr>
          </a:p>
          <a:p>
            <a:pPr lvl="0" eaLnBrk="1" hangingPunct="1">
              <a:lnSpc>
                <a:spcPct val="90000"/>
              </a:lnSpc>
              <a:spcBef>
                <a:spcPct val="0"/>
              </a:spcBef>
              <a:spcAft>
                <a:spcPts val="600"/>
              </a:spcAft>
              <a:buNone/>
              <a:defRPr/>
            </a:pPr>
            <a:r>
              <a:rPr lang="en-US" altLang="pt-PT" sz="4200" b="1" dirty="0">
                <a:solidFill>
                  <a:srgbClr val="C00000"/>
                </a:solidFill>
                <a:latin typeface="+mj-lt"/>
                <a:ea typeface="+mj-ea"/>
                <a:cs typeface="+mj-cs"/>
              </a:rPr>
              <a:t>THE BEST CHOCOLATE CAKE IN THE WORLD</a:t>
            </a:r>
            <a:endParaRPr kumimoji="0" lang="en-US" altLang="pt-PT" sz="4200" b="1" i="0" u="none" strike="noStrike" cap="none" spc="0" normalizeH="0" baseline="0" noProof="0" dirty="0">
              <a:ln>
                <a:noFill/>
              </a:ln>
              <a:solidFill>
                <a:srgbClr val="C00000"/>
              </a:solidFill>
              <a:effectLst/>
              <a:uLnTx/>
              <a:uFillTx/>
              <a:latin typeface="+mj-lt"/>
              <a:ea typeface="+mj-ea"/>
              <a:cs typeface="+mj-cs"/>
            </a:endParaRPr>
          </a:p>
        </p:txBody>
      </p:sp>
      <p:pic>
        <p:nvPicPr>
          <p:cNvPr id="6" name="Picture 2" descr="A cake with berries on top&#10;&#10;Description automatically generated with medium confidence">
            <a:extLst>
              <a:ext uri="{FF2B5EF4-FFF2-40B4-BE49-F238E27FC236}">
                <a16:creationId xmlns:a16="http://schemas.microsoft.com/office/drawing/2014/main" id="{6727E60F-78EE-9A45-AB2C-91AE32E1C0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2417" y="2917702"/>
            <a:ext cx="3722933" cy="27948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AE62D28-E771-724D-BAAA-C6F261900D09}"/>
              </a:ext>
            </a:extLst>
          </p:cNvPr>
          <p:cNvSpPr txBox="1"/>
          <p:nvPr/>
        </p:nvSpPr>
        <p:spPr>
          <a:xfrm>
            <a:off x="4872775" y="5728569"/>
            <a:ext cx="3642575" cy="430887"/>
          </a:xfrm>
          <a:prstGeom prst="rect">
            <a:avLst/>
          </a:prstGeom>
          <a:noFill/>
        </p:spPr>
        <p:txBody>
          <a:bodyPr wrap="square">
            <a:spAutoFit/>
          </a:bodyPr>
          <a:lstStyle/>
          <a:p>
            <a:r>
              <a:rPr lang="en-GB" sz="1100" dirty="0"/>
              <a:t>Fonte: </a:t>
            </a:r>
            <a:r>
              <a:rPr lang="en-GB" sz="1100" dirty="0">
                <a:hlinkClick r:id="rId3"/>
              </a:rPr>
              <a:t>http://nibblesworth.com/incredible-luscious-cake/</a:t>
            </a:r>
            <a:endParaRPr lang="en-GB" sz="1100" dirty="0"/>
          </a:p>
          <a:p>
            <a:endParaRPr lang="en-GB" sz="1100" dirty="0"/>
          </a:p>
        </p:txBody>
      </p:sp>
    </p:spTree>
    <p:extLst>
      <p:ext uri="{BB962C8B-B14F-4D97-AF65-F5344CB8AC3E}">
        <p14:creationId xmlns:p14="http://schemas.microsoft.com/office/powerpoint/2010/main" val="23948988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83C2-C614-8A4A-B410-968385C3021D}"/>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err="1">
                <a:solidFill>
                  <a:srgbClr val="C00000"/>
                </a:solidFill>
                <a:latin typeface="Arial" panose="020B0604020202020204" pitchFamily="34" charset="0"/>
                <a:ea typeface="+mn-ea"/>
                <a:cs typeface="+mn-cs"/>
              </a:rPr>
              <a:t>Exercise</a:t>
            </a:r>
            <a:r>
              <a:rPr lang="pt-PT" sz="3600" b="1" kern="1200" dirty="0">
                <a:solidFill>
                  <a:srgbClr val="C00000"/>
                </a:solidFill>
                <a:latin typeface="Arial" panose="020B0604020202020204" pitchFamily="34" charset="0"/>
                <a:ea typeface="+mn-ea"/>
                <a:cs typeface="+mn-cs"/>
              </a:rPr>
              <a:t> 1</a:t>
            </a:r>
          </a:p>
        </p:txBody>
      </p:sp>
      <p:sp>
        <p:nvSpPr>
          <p:cNvPr id="3" name="Content Placeholder 2">
            <a:extLst>
              <a:ext uri="{FF2B5EF4-FFF2-40B4-BE49-F238E27FC236}">
                <a16:creationId xmlns:a16="http://schemas.microsoft.com/office/drawing/2014/main" id="{BA8F9A2C-349F-C54F-A571-87E1F091A129}"/>
              </a:ext>
            </a:extLst>
          </p:cNvPr>
          <p:cNvSpPr>
            <a:spLocks noGrp="1"/>
          </p:cNvSpPr>
          <p:nvPr>
            <p:ph idx="1"/>
          </p:nvPr>
        </p:nvSpPr>
        <p:spPr/>
        <p:txBody>
          <a:bodyPr/>
          <a:lstStyle/>
          <a:p>
            <a:pPr marL="0" indent="0">
              <a:buNone/>
            </a:pPr>
            <a:r>
              <a:rPr lang="pt-PT" sz="1800" b="1" dirty="0" err="1">
                <a:solidFill>
                  <a:srgbClr val="C00000"/>
                </a:solidFill>
              </a:rPr>
              <a:t>Good</a:t>
            </a:r>
            <a:r>
              <a:rPr lang="pt-PT" sz="1800" b="1" dirty="0">
                <a:solidFill>
                  <a:srgbClr val="C00000"/>
                </a:solidFill>
              </a:rPr>
              <a:t> </a:t>
            </a:r>
            <a:r>
              <a:rPr lang="pt-PT" sz="1800" b="1" dirty="0" err="1">
                <a:solidFill>
                  <a:srgbClr val="C00000"/>
                </a:solidFill>
              </a:rPr>
              <a:t>morning</a:t>
            </a:r>
            <a:r>
              <a:rPr lang="pt-PT" sz="1800" b="1" dirty="0">
                <a:solidFill>
                  <a:srgbClr val="C00000"/>
                </a:solidFill>
              </a:rPr>
              <a:t> Chefs!</a:t>
            </a:r>
          </a:p>
          <a:p>
            <a:endParaRPr lang="pt-PT" sz="1800" dirty="0"/>
          </a:p>
          <a:p>
            <a:pPr marL="0" indent="0">
              <a:buNone/>
            </a:pPr>
            <a:r>
              <a:rPr lang="pt-PT" sz="1600" dirty="0" err="1"/>
              <a:t>You</a:t>
            </a:r>
            <a:r>
              <a:rPr lang="pt-PT" sz="1600" dirty="0"/>
              <a:t> </a:t>
            </a:r>
            <a:r>
              <a:rPr lang="pt-PT" sz="1600" dirty="0" err="1"/>
              <a:t>were</a:t>
            </a:r>
            <a:r>
              <a:rPr lang="pt-PT" sz="1600" dirty="0"/>
              <a:t> </a:t>
            </a:r>
            <a:r>
              <a:rPr lang="pt-PT" sz="1600" dirty="0" err="1"/>
              <a:t>selected</a:t>
            </a:r>
            <a:r>
              <a:rPr lang="pt-PT" sz="1600" dirty="0"/>
              <a:t> to prepare </a:t>
            </a:r>
            <a:r>
              <a:rPr lang="pt-PT" sz="1600" dirty="0" err="1"/>
              <a:t>the</a:t>
            </a:r>
            <a:r>
              <a:rPr lang="pt-PT" sz="1600" dirty="0"/>
              <a:t> </a:t>
            </a:r>
            <a:r>
              <a:rPr lang="pt-PT" sz="1600" b="1" dirty="0" err="1">
                <a:solidFill>
                  <a:srgbClr val="C00000"/>
                </a:solidFill>
              </a:rPr>
              <a:t>World's</a:t>
            </a:r>
            <a:r>
              <a:rPr lang="pt-PT" sz="1600" b="1" dirty="0">
                <a:solidFill>
                  <a:srgbClr val="C00000"/>
                </a:solidFill>
              </a:rPr>
              <a:t> </a:t>
            </a:r>
            <a:r>
              <a:rPr lang="pt-PT" sz="1600" b="1" dirty="0" err="1">
                <a:solidFill>
                  <a:srgbClr val="C00000"/>
                </a:solidFill>
              </a:rPr>
              <a:t>Best</a:t>
            </a:r>
            <a:r>
              <a:rPr lang="pt-PT" sz="1600" b="1" dirty="0">
                <a:solidFill>
                  <a:srgbClr val="C00000"/>
                </a:solidFill>
              </a:rPr>
              <a:t> Chocolate </a:t>
            </a:r>
            <a:r>
              <a:rPr lang="pt-PT" sz="1600" b="1" dirty="0" err="1">
                <a:solidFill>
                  <a:srgbClr val="C00000"/>
                </a:solidFill>
              </a:rPr>
              <a:t>Cake</a:t>
            </a:r>
            <a:r>
              <a:rPr lang="pt-PT" sz="1600" dirty="0">
                <a:solidFill>
                  <a:srgbClr val="C00000"/>
                </a:solidFill>
              </a:rPr>
              <a:t>!</a:t>
            </a:r>
          </a:p>
          <a:p>
            <a:pPr marL="0" indent="0">
              <a:buNone/>
            </a:pPr>
            <a:r>
              <a:rPr lang="pt-PT" sz="1600" dirty="0" err="1"/>
              <a:t>Using</a:t>
            </a:r>
            <a:r>
              <a:rPr lang="pt-PT" sz="1600" dirty="0"/>
              <a:t> </a:t>
            </a:r>
            <a:r>
              <a:rPr lang="pt-PT" sz="1600" dirty="0" err="1"/>
              <a:t>the</a:t>
            </a:r>
            <a:r>
              <a:rPr lang="pt-PT" sz="1600" dirty="0"/>
              <a:t> </a:t>
            </a:r>
            <a:r>
              <a:rPr lang="pt-PT" sz="1600" dirty="0" err="1"/>
              <a:t>methodology</a:t>
            </a:r>
            <a:r>
              <a:rPr lang="pt-PT" sz="1600" dirty="0"/>
              <a:t> </a:t>
            </a:r>
            <a:r>
              <a:rPr lang="pt-PT" sz="1600" dirty="0" err="1"/>
              <a:t>of</a:t>
            </a:r>
            <a:r>
              <a:rPr lang="pt-PT" sz="1600" dirty="0"/>
              <a:t> </a:t>
            </a:r>
            <a:r>
              <a:rPr lang="pt-PT" sz="1600" dirty="0" err="1"/>
              <a:t>the</a:t>
            </a:r>
            <a:r>
              <a:rPr lang="pt-PT" sz="1600" dirty="0"/>
              <a:t> </a:t>
            </a:r>
            <a:r>
              <a:rPr lang="pt-PT" sz="1600" dirty="0" err="1"/>
              <a:t>Six</a:t>
            </a:r>
            <a:r>
              <a:rPr lang="pt-PT" sz="1600" dirty="0"/>
              <a:t> </a:t>
            </a:r>
            <a:r>
              <a:rPr lang="pt-PT" sz="1600" dirty="0" err="1"/>
              <a:t>Thinking</a:t>
            </a:r>
            <a:r>
              <a:rPr lang="pt-PT" sz="1600" dirty="0"/>
              <a:t> </a:t>
            </a:r>
            <a:r>
              <a:rPr lang="pt-PT" sz="1600" dirty="0" err="1"/>
              <a:t>Hats</a:t>
            </a:r>
            <a:r>
              <a:rPr lang="pt-PT" sz="1600" dirty="0"/>
              <a:t>™ </a:t>
            </a:r>
            <a:r>
              <a:rPr lang="pt-PT" sz="1600" dirty="0" err="1"/>
              <a:t>and</a:t>
            </a:r>
            <a:r>
              <a:rPr lang="pt-PT" sz="1600" dirty="0"/>
              <a:t> </a:t>
            </a:r>
            <a:r>
              <a:rPr lang="pt-PT" sz="1600" dirty="0" err="1"/>
              <a:t>using</a:t>
            </a:r>
            <a:r>
              <a:rPr lang="pt-PT" sz="1600" dirty="0"/>
              <a:t> </a:t>
            </a:r>
            <a:r>
              <a:rPr lang="pt-PT" sz="1600" dirty="0" err="1"/>
              <a:t>one</a:t>
            </a:r>
            <a:r>
              <a:rPr lang="pt-PT" sz="1600" dirty="0"/>
              <a:t> </a:t>
            </a:r>
            <a:r>
              <a:rPr lang="pt-PT" sz="1600" dirty="0" err="1"/>
              <a:t>Hat</a:t>
            </a:r>
            <a:r>
              <a:rPr lang="pt-PT" sz="1600" dirty="0"/>
              <a:t> </a:t>
            </a:r>
            <a:r>
              <a:rPr lang="pt-PT" sz="1600" dirty="0" err="1"/>
              <a:t>at</a:t>
            </a:r>
            <a:r>
              <a:rPr lang="pt-PT" sz="1600" dirty="0"/>
              <a:t> a time, </a:t>
            </a:r>
            <a:r>
              <a:rPr lang="pt-PT" sz="1600" dirty="0" err="1"/>
              <a:t>we</a:t>
            </a:r>
            <a:r>
              <a:rPr lang="pt-PT" sz="1600" dirty="0"/>
              <a:t> </a:t>
            </a:r>
            <a:r>
              <a:rPr lang="pt-PT" sz="1600" dirty="0" err="1"/>
              <a:t>will</a:t>
            </a:r>
            <a:r>
              <a:rPr lang="pt-PT" sz="1600" dirty="0"/>
              <a:t> </a:t>
            </a:r>
            <a:r>
              <a:rPr lang="pt-PT" sz="1600" dirty="0" err="1"/>
              <a:t>together</a:t>
            </a:r>
            <a:r>
              <a:rPr lang="pt-PT" sz="1600" dirty="0"/>
              <a:t> "</a:t>
            </a:r>
            <a:r>
              <a:rPr lang="pt-PT" sz="1600" dirty="0" err="1"/>
              <a:t>cook</a:t>
            </a:r>
            <a:r>
              <a:rPr lang="pt-PT" sz="1600" dirty="0"/>
              <a:t>" </a:t>
            </a:r>
            <a:r>
              <a:rPr lang="pt-PT" sz="1600" dirty="0" err="1"/>
              <a:t>the</a:t>
            </a:r>
            <a:r>
              <a:rPr lang="pt-PT" sz="1600" dirty="0"/>
              <a:t> </a:t>
            </a:r>
            <a:r>
              <a:rPr lang="pt-PT" sz="1600" dirty="0" err="1"/>
              <a:t>Best</a:t>
            </a:r>
            <a:r>
              <a:rPr lang="pt-PT" sz="1600" dirty="0"/>
              <a:t> Chocolate </a:t>
            </a:r>
            <a:r>
              <a:rPr lang="pt-PT" sz="1600" dirty="0" err="1"/>
              <a:t>Cake</a:t>
            </a:r>
            <a:r>
              <a:rPr lang="pt-PT" sz="1600" dirty="0"/>
              <a:t> in </a:t>
            </a:r>
            <a:r>
              <a:rPr lang="pt-PT" sz="1600" dirty="0" err="1"/>
              <a:t>the</a:t>
            </a:r>
            <a:r>
              <a:rPr lang="pt-PT" sz="1600" dirty="0"/>
              <a:t> </a:t>
            </a:r>
            <a:r>
              <a:rPr lang="pt-PT" sz="1600" dirty="0" err="1"/>
              <a:t>World</a:t>
            </a:r>
            <a:r>
              <a:rPr lang="pt-PT" sz="1600" dirty="0"/>
              <a:t>!</a:t>
            </a:r>
          </a:p>
          <a:p>
            <a:pPr marL="0" indent="0">
              <a:buNone/>
            </a:pPr>
            <a:endParaRPr lang="pt-PT" sz="1600" dirty="0"/>
          </a:p>
          <a:p>
            <a:pPr marL="0" indent="0">
              <a:buNone/>
            </a:pPr>
            <a:r>
              <a:rPr lang="pt-PT" sz="1600" dirty="0"/>
              <a:t>I </a:t>
            </a:r>
            <a:r>
              <a:rPr lang="pt-PT" sz="1600" dirty="0" err="1"/>
              <a:t>will</a:t>
            </a:r>
            <a:r>
              <a:rPr lang="pt-PT" sz="1600" dirty="0"/>
              <a:t> </a:t>
            </a:r>
            <a:r>
              <a:rPr lang="pt-PT" sz="1600" dirty="0" err="1"/>
              <a:t>be</a:t>
            </a:r>
            <a:r>
              <a:rPr lang="pt-PT" sz="1600" dirty="0"/>
              <a:t> </a:t>
            </a:r>
            <a:r>
              <a:rPr lang="pt-PT" sz="1600" dirty="0" err="1"/>
              <a:t>your</a:t>
            </a:r>
            <a:r>
              <a:rPr lang="pt-PT" sz="1600" dirty="0"/>
              <a:t> </a:t>
            </a:r>
            <a:r>
              <a:rPr lang="pt-PT" sz="1600" dirty="0" err="1"/>
              <a:t>Blue</a:t>
            </a:r>
            <a:r>
              <a:rPr lang="pt-PT" sz="1600" dirty="0"/>
              <a:t> </a:t>
            </a:r>
            <a:r>
              <a:rPr lang="pt-PT" sz="1600" dirty="0" err="1"/>
              <a:t>Hat</a:t>
            </a:r>
            <a:r>
              <a:rPr lang="pt-PT" sz="1600" dirty="0"/>
              <a:t>, </a:t>
            </a:r>
            <a:r>
              <a:rPr lang="pt-PT" sz="1600" dirty="0" err="1"/>
              <a:t>that</a:t>
            </a:r>
            <a:r>
              <a:rPr lang="pt-PT" sz="1600" dirty="0"/>
              <a:t> </a:t>
            </a:r>
            <a:r>
              <a:rPr lang="pt-PT" sz="1600" dirty="0" err="1"/>
              <a:t>is</a:t>
            </a:r>
            <a:r>
              <a:rPr lang="pt-PT" sz="1600" dirty="0"/>
              <a:t>, </a:t>
            </a:r>
            <a:r>
              <a:rPr lang="pt-PT" sz="1600" dirty="0" err="1"/>
              <a:t>the</a:t>
            </a:r>
            <a:r>
              <a:rPr lang="pt-PT" sz="1600" dirty="0"/>
              <a:t> </a:t>
            </a:r>
            <a:r>
              <a:rPr lang="pt-PT" sz="1600" dirty="0" err="1"/>
              <a:t>moderator</a:t>
            </a:r>
            <a:r>
              <a:rPr lang="pt-PT" sz="1600" dirty="0"/>
              <a:t>. </a:t>
            </a:r>
            <a:r>
              <a:rPr lang="pt-PT" sz="1600" b="1" dirty="0" err="1">
                <a:solidFill>
                  <a:srgbClr val="C00000"/>
                </a:solidFill>
              </a:rPr>
              <a:t>Let's</a:t>
            </a:r>
            <a:r>
              <a:rPr lang="pt-PT" sz="1600" b="1" dirty="0">
                <a:solidFill>
                  <a:srgbClr val="C00000"/>
                </a:solidFill>
              </a:rPr>
              <a:t> use </a:t>
            </a:r>
            <a:r>
              <a:rPr lang="pt-PT" sz="1600" b="1" dirty="0" err="1">
                <a:solidFill>
                  <a:srgbClr val="C00000"/>
                </a:solidFill>
              </a:rPr>
              <a:t>one</a:t>
            </a:r>
            <a:r>
              <a:rPr lang="pt-PT" sz="1600" b="1" dirty="0">
                <a:solidFill>
                  <a:srgbClr val="C00000"/>
                </a:solidFill>
              </a:rPr>
              <a:t> </a:t>
            </a:r>
            <a:r>
              <a:rPr lang="pt-PT" sz="1600" b="1" dirty="0" err="1">
                <a:solidFill>
                  <a:srgbClr val="C00000"/>
                </a:solidFill>
              </a:rPr>
              <a:t>Hat</a:t>
            </a:r>
            <a:r>
              <a:rPr lang="pt-PT" sz="1600" b="1" dirty="0">
                <a:solidFill>
                  <a:srgbClr val="C00000"/>
                </a:solidFill>
              </a:rPr>
              <a:t> </a:t>
            </a:r>
            <a:r>
              <a:rPr lang="pt-PT" sz="1600" b="1" dirty="0" err="1">
                <a:solidFill>
                  <a:srgbClr val="C00000"/>
                </a:solidFill>
              </a:rPr>
              <a:t>at</a:t>
            </a:r>
            <a:r>
              <a:rPr lang="pt-PT" sz="1600" b="1" dirty="0">
                <a:solidFill>
                  <a:srgbClr val="C00000"/>
                </a:solidFill>
              </a:rPr>
              <a:t> a time</a:t>
            </a:r>
            <a:r>
              <a:rPr lang="pt-PT" sz="1600" dirty="0">
                <a:solidFill>
                  <a:srgbClr val="C00000"/>
                </a:solidFill>
              </a:rPr>
              <a:t>.</a:t>
            </a:r>
          </a:p>
          <a:p>
            <a:endParaRPr lang="pt-PT" sz="1600" dirty="0"/>
          </a:p>
          <a:p>
            <a:pPr marL="0" indent="0">
              <a:buNone/>
            </a:pPr>
            <a:r>
              <a:rPr lang="pt-PT" sz="1600" dirty="0"/>
              <a:t>To do </a:t>
            </a:r>
            <a:r>
              <a:rPr lang="pt-PT" sz="1600" dirty="0" err="1"/>
              <a:t>this</a:t>
            </a:r>
            <a:r>
              <a:rPr lang="pt-PT" sz="1600" dirty="0"/>
              <a:t>, </a:t>
            </a:r>
            <a:r>
              <a:rPr lang="pt-PT" sz="1600" dirty="0" err="1"/>
              <a:t>we</a:t>
            </a:r>
            <a:r>
              <a:rPr lang="pt-PT" sz="1600" dirty="0"/>
              <a:t> can </a:t>
            </a:r>
            <a:r>
              <a:rPr lang="pt-PT" sz="1600" dirty="0" err="1"/>
              <a:t>think</a:t>
            </a:r>
            <a:r>
              <a:rPr lang="pt-PT" sz="1600" dirty="0"/>
              <a:t> </a:t>
            </a:r>
            <a:r>
              <a:rPr lang="pt-PT" sz="1600" dirty="0" err="1"/>
              <a:t>of</a:t>
            </a:r>
            <a:r>
              <a:rPr lang="pt-PT" sz="1600" dirty="0"/>
              <a:t> </a:t>
            </a:r>
            <a:r>
              <a:rPr lang="pt-PT" sz="1600" dirty="0" err="1"/>
              <a:t>several</a:t>
            </a:r>
            <a:r>
              <a:rPr lang="pt-PT" sz="1600" dirty="0"/>
              <a:t> </a:t>
            </a:r>
            <a:r>
              <a:rPr lang="pt-PT" sz="1600" dirty="0" err="1"/>
              <a:t>aspects</a:t>
            </a:r>
            <a:r>
              <a:rPr lang="pt-PT" sz="1600" dirty="0"/>
              <a:t>:</a:t>
            </a:r>
          </a:p>
          <a:p>
            <a:pPr lvl="1"/>
            <a:r>
              <a:rPr lang="pt-PT" sz="1600" dirty="0" err="1"/>
              <a:t>The</a:t>
            </a:r>
            <a:r>
              <a:rPr lang="pt-PT" sz="1600" dirty="0"/>
              <a:t> </a:t>
            </a:r>
            <a:r>
              <a:rPr lang="pt-PT" sz="1600" dirty="0" err="1"/>
              <a:t>Recipe</a:t>
            </a:r>
            <a:r>
              <a:rPr lang="pt-PT" sz="1600" dirty="0"/>
              <a:t>;</a:t>
            </a:r>
          </a:p>
          <a:p>
            <a:pPr lvl="1"/>
            <a:r>
              <a:rPr lang="pt-PT" sz="1600" dirty="0" err="1"/>
              <a:t>The</a:t>
            </a:r>
            <a:r>
              <a:rPr lang="pt-PT" sz="1600" dirty="0"/>
              <a:t> </a:t>
            </a:r>
            <a:r>
              <a:rPr lang="pt-PT" sz="1600" dirty="0" err="1"/>
              <a:t>utensils</a:t>
            </a:r>
            <a:r>
              <a:rPr lang="pt-PT" sz="1600" dirty="0"/>
              <a:t> </a:t>
            </a:r>
            <a:r>
              <a:rPr lang="pt-PT" sz="1600" dirty="0" err="1"/>
              <a:t>you</a:t>
            </a:r>
            <a:r>
              <a:rPr lang="pt-PT" sz="1600" dirty="0"/>
              <a:t> </a:t>
            </a:r>
            <a:r>
              <a:rPr lang="pt-PT" sz="1600" dirty="0" err="1"/>
              <a:t>need</a:t>
            </a:r>
            <a:r>
              <a:rPr lang="pt-PT" sz="1600" dirty="0"/>
              <a:t>;</a:t>
            </a:r>
          </a:p>
          <a:p>
            <a:pPr lvl="1"/>
            <a:r>
              <a:rPr lang="pt-PT" sz="1600" dirty="0" err="1"/>
              <a:t>The</a:t>
            </a:r>
            <a:r>
              <a:rPr lang="pt-PT" sz="1600" dirty="0"/>
              <a:t> </a:t>
            </a:r>
            <a:r>
              <a:rPr lang="pt-PT" sz="1600" dirty="0" err="1"/>
              <a:t>ingredients</a:t>
            </a:r>
            <a:r>
              <a:rPr lang="pt-PT" sz="1600" dirty="0"/>
              <a:t>;</a:t>
            </a:r>
          </a:p>
          <a:p>
            <a:pPr lvl="1"/>
            <a:r>
              <a:rPr lang="pt-PT" sz="1600" dirty="0" err="1"/>
              <a:t>The</a:t>
            </a:r>
            <a:r>
              <a:rPr lang="pt-PT" sz="1600" dirty="0"/>
              <a:t> </a:t>
            </a:r>
            <a:r>
              <a:rPr lang="pt-PT" sz="1600" dirty="0" err="1"/>
              <a:t>format</a:t>
            </a:r>
            <a:r>
              <a:rPr lang="pt-PT" sz="1600" dirty="0"/>
              <a:t>;</a:t>
            </a:r>
          </a:p>
          <a:p>
            <a:pPr lvl="1"/>
            <a:r>
              <a:rPr lang="pt-PT" sz="1600" dirty="0"/>
              <a:t>Etc.</a:t>
            </a:r>
          </a:p>
        </p:txBody>
      </p:sp>
      <p:sp>
        <p:nvSpPr>
          <p:cNvPr id="4" name="Slide Number Placeholder 3">
            <a:extLst>
              <a:ext uri="{FF2B5EF4-FFF2-40B4-BE49-F238E27FC236}">
                <a16:creationId xmlns:a16="http://schemas.microsoft.com/office/drawing/2014/main" id="{7187385D-AD2B-2741-9850-4D16D1188D2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29</a:t>
            </a:fld>
            <a:endParaRPr lang="en-PT" dirty="0"/>
          </a:p>
        </p:txBody>
      </p:sp>
    </p:spTree>
    <p:extLst>
      <p:ext uri="{BB962C8B-B14F-4D97-AF65-F5344CB8AC3E}">
        <p14:creationId xmlns:p14="http://schemas.microsoft.com/office/powerpoint/2010/main" val="159196567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C3B8F0-B9AC-2348-8870-A453D7CD8CE2}"/>
              </a:ext>
            </a:extLst>
          </p:cNvPr>
          <p:cNvSpPr>
            <a:spLocks noGrp="1"/>
          </p:cNvSpPr>
          <p:nvPr>
            <p:ph type="title"/>
          </p:nvPr>
        </p:nvSpPr>
        <p:spPr/>
        <p:txBody>
          <a:bodyPr/>
          <a:lstStyle/>
          <a:p>
            <a:pPr algn="l"/>
            <a:r>
              <a:rPr lang="pt-PT" sz="3600" dirty="0"/>
              <a:t>Agenda</a:t>
            </a:r>
          </a:p>
        </p:txBody>
      </p:sp>
      <p:sp>
        <p:nvSpPr>
          <p:cNvPr id="5" name="Content Placeholder 4">
            <a:extLst>
              <a:ext uri="{FF2B5EF4-FFF2-40B4-BE49-F238E27FC236}">
                <a16:creationId xmlns:a16="http://schemas.microsoft.com/office/drawing/2014/main" id="{1E4CFA88-DF2E-6045-857A-AA945712E2F6}"/>
              </a:ext>
            </a:extLst>
          </p:cNvPr>
          <p:cNvSpPr>
            <a:spLocks noGrp="1"/>
          </p:cNvSpPr>
          <p:nvPr>
            <p:ph idx="1"/>
          </p:nvPr>
        </p:nvSpPr>
        <p:spPr/>
        <p:txBody>
          <a:bodyPr/>
          <a:lstStyle/>
          <a:p>
            <a:pPr marL="457200" indent="-457200">
              <a:buFont typeface="+mj-lt"/>
              <a:buAutoNum type="arabicPeriod"/>
            </a:pPr>
            <a:r>
              <a:rPr lang="pt-PT" dirty="0">
                <a:solidFill>
                  <a:srgbClr val="C00000"/>
                </a:solidFill>
              </a:rPr>
              <a:t>Case </a:t>
            </a:r>
            <a:r>
              <a:rPr lang="pt-PT" dirty="0" err="1">
                <a:solidFill>
                  <a:srgbClr val="C00000"/>
                </a:solidFill>
              </a:rPr>
              <a:t>analysis</a:t>
            </a:r>
            <a:r>
              <a:rPr lang="pt-PT" dirty="0">
                <a:solidFill>
                  <a:srgbClr val="C00000"/>
                </a:solidFill>
              </a:rPr>
              <a:t>: </a:t>
            </a:r>
            <a:r>
              <a:rPr lang="pt-PT" dirty="0" err="1"/>
              <a:t>structure</a:t>
            </a:r>
            <a:r>
              <a:rPr lang="pt-PT" dirty="0"/>
              <a:t>, rules </a:t>
            </a:r>
            <a:r>
              <a:rPr lang="pt-PT" dirty="0" err="1"/>
              <a:t>and</a:t>
            </a:r>
            <a:r>
              <a:rPr lang="pt-PT" dirty="0"/>
              <a:t> </a:t>
            </a:r>
            <a:r>
              <a:rPr lang="pt-PT" dirty="0" err="1"/>
              <a:t>recommendations</a:t>
            </a:r>
            <a:r>
              <a:rPr lang="pt-PT" dirty="0"/>
              <a:t>;</a:t>
            </a:r>
          </a:p>
          <a:p>
            <a:pPr marL="457200" indent="-457200">
              <a:buFont typeface="+mj-lt"/>
              <a:buAutoNum type="arabicPeriod"/>
            </a:pPr>
            <a:endParaRPr lang="pt-PT" dirty="0"/>
          </a:p>
          <a:p>
            <a:pPr marL="457200" indent="-457200">
              <a:buFont typeface="+mj-lt"/>
              <a:buAutoNum type="arabicPeriod"/>
            </a:pPr>
            <a:r>
              <a:rPr lang="pt-PT" dirty="0">
                <a:solidFill>
                  <a:srgbClr val="C00000"/>
                </a:solidFill>
              </a:rPr>
              <a:t>Case </a:t>
            </a:r>
            <a:r>
              <a:rPr lang="pt-PT" dirty="0" err="1">
                <a:solidFill>
                  <a:srgbClr val="C00000"/>
                </a:solidFill>
              </a:rPr>
              <a:t>discussion</a:t>
            </a:r>
            <a:r>
              <a:rPr lang="pt-PT" dirty="0">
                <a:solidFill>
                  <a:srgbClr val="C00000"/>
                </a:solidFill>
              </a:rPr>
              <a:t>: </a:t>
            </a:r>
            <a:r>
              <a:rPr lang="pt-PT" dirty="0" err="1"/>
              <a:t>structure</a:t>
            </a:r>
            <a:r>
              <a:rPr lang="pt-PT" dirty="0"/>
              <a:t> </a:t>
            </a:r>
            <a:r>
              <a:rPr lang="pt-PT" dirty="0" err="1"/>
              <a:t>and</a:t>
            </a:r>
            <a:r>
              <a:rPr lang="pt-PT" dirty="0"/>
              <a:t> </a:t>
            </a:r>
            <a:r>
              <a:rPr lang="pt-PT" dirty="0" err="1"/>
              <a:t>methodology</a:t>
            </a:r>
            <a:r>
              <a:rPr lang="pt-PT" dirty="0"/>
              <a:t>;</a:t>
            </a:r>
          </a:p>
          <a:p>
            <a:pPr marL="457200" indent="-457200">
              <a:buFont typeface="+mj-lt"/>
              <a:buAutoNum type="arabicPeriod"/>
            </a:pPr>
            <a:endParaRPr lang="pt-PT" dirty="0">
              <a:solidFill>
                <a:srgbClr val="C00000"/>
              </a:solidFill>
            </a:endParaRPr>
          </a:p>
          <a:p>
            <a:pPr marL="457200" indent="-457200">
              <a:buFont typeface="+mj-lt"/>
              <a:buAutoNum type="arabicPeriod"/>
            </a:pPr>
            <a:r>
              <a:rPr lang="pt-PT" dirty="0" err="1">
                <a:solidFill>
                  <a:srgbClr val="C00000"/>
                </a:solidFill>
              </a:rPr>
              <a:t>Practical</a:t>
            </a:r>
            <a:r>
              <a:rPr lang="pt-PT" dirty="0">
                <a:solidFill>
                  <a:srgbClr val="C00000"/>
                </a:solidFill>
              </a:rPr>
              <a:t> </a:t>
            </a:r>
            <a:r>
              <a:rPr lang="pt-PT" dirty="0" err="1">
                <a:solidFill>
                  <a:srgbClr val="C00000"/>
                </a:solidFill>
              </a:rPr>
              <a:t>exercises</a:t>
            </a:r>
            <a:r>
              <a:rPr lang="pt-PT" dirty="0">
                <a:solidFill>
                  <a:srgbClr val="C00000"/>
                </a:solidFill>
              </a:rPr>
              <a:t> </a:t>
            </a:r>
            <a:r>
              <a:rPr lang="pt-PT" dirty="0" err="1"/>
              <a:t>with</a:t>
            </a:r>
            <a:r>
              <a:rPr lang="pt-PT" dirty="0"/>
              <a:t> </a:t>
            </a:r>
            <a:r>
              <a:rPr lang="pt-PT" dirty="0" err="1"/>
              <a:t>the</a:t>
            </a:r>
            <a:r>
              <a:rPr lang="pt-PT" dirty="0"/>
              <a:t> </a:t>
            </a:r>
            <a:r>
              <a:rPr lang="pt-PT" dirty="0" err="1"/>
              <a:t>methodology</a:t>
            </a:r>
            <a:r>
              <a:rPr lang="pt-PT" dirty="0"/>
              <a:t> </a:t>
            </a:r>
            <a:r>
              <a:rPr lang="pt-PT" dirty="0" err="1"/>
              <a:t>of</a:t>
            </a:r>
            <a:r>
              <a:rPr lang="pt-PT" dirty="0"/>
              <a:t> case </a:t>
            </a:r>
            <a:r>
              <a:rPr lang="pt-PT" dirty="0" err="1"/>
              <a:t>discussion</a:t>
            </a:r>
            <a:r>
              <a:rPr lang="pt-PT" dirty="0"/>
              <a:t>.</a:t>
            </a:r>
          </a:p>
        </p:txBody>
      </p:sp>
      <p:sp>
        <p:nvSpPr>
          <p:cNvPr id="6" name="Slide Number Placeholder 3">
            <a:extLst>
              <a:ext uri="{FF2B5EF4-FFF2-40B4-BE49-F238E27FC236}">
                <a16:creationId xmlns:a16="http://schemas.microsoft.com/office/drawing/2014/main" id="{856725F7-A418-6545-8E24-3273D247275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3</a:t>
            </a:fld>
            <a:endParaRPr lang="en-PT" dirty="0"/>
          </a:p>
        </p:txBody>
      </p:sp>
    </p:spTree>
    <p:extLst>
      <p:ext uri="{BB962C8B-B14F-4D97-AF65-F5344CB8AC3E}">
        <p14:creationId xmlns:p14="http://schemas.microsoft.com/office/powerpoint/2010/main" val="35951277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27993F-C94F-824C-A24F-E3B234D36CE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30</a:t>
            </a:fld>
            <a:endParaRPr lang="en-PT" dirty="0"/>
          </a:p>
        </p:txBody>
      </p:sp>
      <p:graphicFrame>
        <p:nvGraphicFramePr>
          <p:cNvPr id="5" name="Table 7">
            <a:extLst>
              <a:ext uri="{FF2B5EF4-FFF2-40B4-BE49-F238E27FC236}">
                <a16:creationId xmlns:a16="http://schemas.microsoft.com/office/drawing/2014/main" id="{299C837F-93DD-EF44-969E-BB03ADDA890C}"/>
              </a:ext>
            </a:extLst>
          </p:cNvPr>
          <p:cNvGraphicFramePr>
            <a:graphicFrameLocks noGrp="1"/>
          </p:cNvGraphicFramePr>
          <p:nvPr>
            <p:extLst>
              <p:ext uri="{D42A27DB-BD31-4B8C-83A1-F6EECF244321}">
                <p14:modId xmlns:p14="http://schemas.microsoft.com/office/powerpoint/2010/main" val="366972205"/>
              </p:ext>
            </p:extLst>
          </p:nvPr>
        </p:nvGraphicFramePr>
        <p:xfrm>
          <a:off x="465727" y="949743"/>
          <a:ext cx="8212546" cy="5577840"/>
        </p:xfrm>
        <a:graphic>
          <a:graphicData uri="http://schemas.openxmlformats.org/drawingml/2006/table">
            <a:tbl>
              <a:tblPr firstRow="1" bandRow="1">
                <a:tableStyleId>{F5AB1C69-6EDB-4FF4-983F-18BD219EF322}</a:tableStyleId>
              </a:tblPr>
              <a:tblGrid>
                <a:gridCol w="1175655">
                  <a:extLst>
                    <a:ext uri="{9D8B030D-6E8A-4147-A177-3AD203B41FA5}">
                      <a16:colId xmlns:a16="http://schemas.microsoft.com/office/drawing/2014/main" val="1446662783"/>
                    </a:ext>
                  </a:extLst>
                </a:gridCol>
                <a:gridCol w="3748465">
                  <a:extLst>
                    <a:ext uri="{9D8B030D-6E8A-4147-A177-3AD203B41FA5}">
                      <a16:colId xmlns:a16="http://schemas.microsoft.com/office/drawing/2014/main" val="2860471842"/>
                    </a:ext>
                  </a:extLst>
                </a:gridCol>
                <a:gridCol w="3288426">
                  <a:extLst>
                    <a:ext uri="{9D8B030D-6E8A-4147-A177-3AD203B41FA5}">
                      <a16:colId xmlns:a16="http://schemas.microsoft.com/office/drawing/2014/main" val="3525867534"/>
                    </a:ext>
                  </a:extLst>
                </a:gridCol>
              </a:tblGrid>
              <a:tr h="370840">
                <a:tc>
                  <a:txBody>
                    <a:bodyPr/>
                    <a:lstStyle/>
                    <a:p>
                      <a:pPr algn="ctr">
                        <a:lnSpc>
                          <a:spcPct val="100000"/>
                        </a:lnSpc>
                      </a:pPr>
                      <a:r>
                        <a:rPr lang="en-GB" sz="1600" baseline="0" dirty="0">
                          <a:solidFill>
                            <a:srgbClr val="C00000"/>
                          </a:solidFill>
                        </a:rPr>
                        <a:t>HAT</a:t>
                      </a:r>
                    </a:p>
                    <a:p>
                      <a:pPr algn="ctr">
                        <a:lnSpc>
                          <a:spcPct val="100000"/>
                        </a:lnSpc>
                      </a:pPr>
                      <a:endParaRPr lang="en-GB" sz="1600" baseline="0" dirty="0">
                        <a:solidFill>
                          <a:srgbClr val="C00000"/>
                        </a:solidFill>
                      </a:endParaRPr>
                    </a:p>
                  </a:txBody>
                  <a:tcPr/>
                </a:tc>
                <a:tc>
                  <a:txBody>
                    <a:bodyPr/>
                    <a:lstStyle/>
                    <a:p>
                      <a:pPr algn="ctr">
                        <a:lnSpc>
                          <a:spcPct val="100000"/>
                        </a:lnSpc>
                      </a:pPr>
                      <a:r>
                        <a:rPr lang="en-GB" sz="1600" baseline="0" dirty="0">
                          <a:solidFill>
                            <a:srgbClr val="C00000"/>
                          </a:solidFill>
                        </a:rPr>
                        <a:t>DESCRIPTION</a:t>
                      </a:r>
                    </a:p>
                  </a:txBody>
                  <a:tcPr/>
                </a:tc>
                <a:tc>
                  <a:txBody>
                    <a:bodyPr/>
                    <a:lstStyle/>
                    <a:p>
                      <a:pPr algn="ctr">
                        <a:lnSpc>
                          <a:spcPct val="100000"/>
                        </a:lnSpc>
                      </a:pPr>
                      <a:r>
                        <a:rPr lang="en-GB" sz="1600" baseline="0" dirty="0">
                          <a:solidFill>
                            <a:srgbClr val="C00000"/>
                          </a:solidFill>
                        </a:rPr>
                        <a:t>THE BEST CHOCOLATE CAKE</a:t>
                      </a:r>
                    </a:p>
                  </a:txBody>
                  <a:tcPr/>
                </a:tc>
                <a:extLst>
                  <a:ext uri="{0D108BD9-81ED-4DB2-BD59-A6C34878D82A}">
                    <a16:rowId xmlns:a16="http://schemas.microsoft.com/office/drawing/2014/main" val="2695264101"/>
                  </a:ext>
                </a:extLst>
              </a:tr>
              <a:tr h="370840">
                <a:tc>
                  <a:txBody>
                    <a:bodyPr/>
                    <a:lstStyle/>
                    <a:p>
                      <a:pPr algn="ctr">
                        <a:lnSpc>
                          <a:spcPct val="100000"/>
                        </a:lnSpc>
                        <a:spcAft>
                          <a:spcPts val="800"/>
                        </a:spcAft>
                      </a:pPr>
                      <a:r>
                        <a:rPr lang="pt-PT" sz="1600" baseline="0" dirty="0">
                          <a:effectLst/>
                        </a:rPr>
                        <a:t>WHITE</a:t>
                      </a: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pt-PT" sz="1600" baseline="0" dirty="0" err="1">
                          <a:effectLst/>
                        </a:rPr>
                        <a:t>The</a:t>
                      </a:r>
                      <a:r>
                        <a:rPr lang="pt-PT" sz="1600" baseline="0" dirty="0">
                          <a:effectLst/>
                        </a:rPr>
                        <a:t> White </a:t>
                      </a:r>
                      <a:r>
                        <a:rPr lang="pt-PT" sz="1600" baseline="0" dirty="0" err="1">
                          <a:effectLst/>
                        </a:rPr>
                        <a:t>Hat</a:t>
                      </a:r>
                      <a:r>
                        <a:rPr lang="pt-PT" sz="1600" baseline="0" dirty="0">
                          <a:effectLst/>
                        </a:rPr>
                        <a:t> </a:t>
                      </a:r>
                      <a:r>
                        <a:rPr lang="pt-PT" sz="1600" baseline="0" dirty="0" err="1">
                          <a:effectLst/>
                        </a:rPr>
                        <a:t>asks</a:t>
                      </a:r>
                      <a:r>
                        <a:rPr lang="pt-PT" sz="1600" baseline="0" dirty="0">
                          <a:effectLst/>
                        </a:rPr>
                        <a:t> for </a:t>
                      </a:r>
                      <a:r>
                        <a:rPr lang="pt-PT" sz="1600" baseline="0" dirty="0" err="1">
                          <a:effectLst/>
                        </a:rPr>
                        <a:t>known</a:t>
                      </a:r>
                      <a:r>
                        <a:rPr lang="pt-PT" sz="1600" baseline="0" dirty="0">
                          <a:effectLst/>
                        </a:rPr>
                        <a:t> </a:t>
                      </a:r>
                      <a:r>
                        <a:rPr lang="pt-PT" sz="1600" baseline="0" dirty="0" err="1">
                          <a:effectLst/>
                        </a:rPr>
                        <a:t>or</a:t>
                      </a:r>
                      <a:r>
                        <a:rPr lang="pt-PT" sz="1600" baseline="0" dirty="0">
                          <a:effectLst/>
                        </a:rPr>
                        <a:t> </a:t>
                      </a:r>
                      <a:r>
                        <a:rPr lang="pt-PT" sz="1600" baseline="0" dirty="0" err="1">
                          <a:effectLst/>
                        </a:rPr>
                        <a:t>necessary</a:t>
                      </a:r>
                      <a:r>
                        <a:rPr lang="pt-PT" sz="1600" baseline="0" dirty="0">
                          <a:effectLst/>
                        </a:rPr>
                        <a:t> </a:t>
                      </a:r>
                      <a:r>
                        <a:rPr lang="pt-PT" sz="1600" baseline="0" dirty="0" err="1">
                          <a:effectLst/>
                        </a:rPr>
                        <a:t>information</a:t>
                      </a:r>
                      <a:r>
                        <a:rPr lang="pt-PT" sz="1600" baseline="0" dirty="0">
                          <a:effectLst/>
                        </a:rPr>
                        <a:t>. "</a:t>
                      </a:r>
                      <a:r>
                        <a:rPr lang="pt-PT" sz="1600" baseline="0" dirty="0" err="1">
                          <a:effectLst/>
                        </a:rPr>
                        <a:t>The</a:t>
                      </a:r>
                      <a:r>
                        <a:rPr lang="pt-PT" sz="1600" baseline="0" dirty="0">
                          <a:effectLst/>
                        </a:rPr>
                        <a:t> </a:t>
                      </a:r>
                      <a:r>
                        <a:rPr lang="pt-PT" sz="1600" baseline="0" dirty="0" err="1">
                          <a:effectLst/>
                        </a:rPr>
                        <a:t>facts</a:t>
                      </a:r>
                      <a:r>
                        <a:rPr lang="pt-PT" sz="1600" baseline="0" dirty="0">
                          <a:effectLst/>
                        </a:rPr>
                        <a:t>, </a:t>
                      </a:r>
                      <a:r>
                        <a:rPr lang="pt-PT" sz="1600" baseline="0" dirty="0" err="1">
                          <a:effectLst/>
                        </a:rPr>
                        <a:t>just</a:t>
                      </a:r>
                      <a:r>
                        <a:rPr lang="pt-PT" sz="1600" baseline="0" dirty="0">
                          <a:effectLst/>
                        </a:rPr>
                        <a:t> </a:t>
                      </a:r>
                      <a:r>
                        <a:rPr lang="pt-PT" sz="1600" baseline="0" dirty="0" err="1">
                          <a:effectLst/>
                        </a:rPr>
                        <a:t>the</a:t>
                      </a:r>
                      <a:r>
                        <a:rPr lang="pt-PT" sz="1600" baseline="0" dirty="0">
                          <a:effectLst/>
                        </a:rPr>
                        <a:t> </a:t>
                      </a:r>
                      <a:r>
                        <a:rPr lang="pt-PT" sz="1600" baseline="0" dirty="0" err="1">
                          <a:effectLst/>
                        </a:rPr>
                        <a:t>facts</a:t>
                      </a:r>
                      <a:r>
                        <a:rPr lang="pt-PT" sz="1600" baseline="0" dirty="0">
                          <a:effectLst/>
                        </a:rPr>
                        <a:t>.”</a:t>
                      </a:r>
                    </a:p>
                    <a:p>
                      <a:pPr algn="just">
                        <a:lnSpc>
                          <a:spcPct val="100000"/>
                        </a:lnSpc>
                        <a:spcAft>
                          <a:spcPts val="800"/>
                        </a:spcAft>
                      </a:pPr>
                      <a:endParaRPr lang="pt-PT" sz="1600" baseline="0" dirty="0">
                        <a:effectLst/>
                      </a:endParaRPr>
                    </a:p>
                    <a:p>
                      <a:pPr algn="just">
                        <a:lnSpc>
                          <a:spcPct val="100000"/>
                        </a:lnSpc>
                        <a:spcAft>
                          <a:spcPts val="800"/>
                        </a:spcAft>
                      </a:pP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endParaRPr lang="en-GB" sz="1600" baseline="0" dirty="0">
                        <a:effectLst/>
                      </a:endParaRPr>
                    </a:p>
                    <a:p>
                      <a:pPr algn="just">
                        <a:lnSpc>
                          <a:spcPct val="100000"/>
                        </a:lnSpc>
                        <a:spcAft>
                          <a:spcPts val="800"/>
                        </a:spcAft>
                      </a:pP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6084620"/>
                  </a:ext>
                </a:extLst>
              </a:tr>
              <a:tr h="370840">
                <a:tc>
                  <a:txBody>
                    <a:bodyPr/>
                    <a:lstStyle/>
                    <a:p>
                      <a:pPr algn="ctr">
                        <a:lnSpc>
                          <a:spcPct val="100000"/>
                        </a:lnSpc>
                      </a:pPr>
                      <a:r>
                        <a:rPr lang="en-GB" sz="1600" baseline="0" dirty="0"/>
                        <a:t>YELLOW</a:t>
                      </a:r>
                    </a:p>
                  </a:txBody>
                  <a:tcPr/>
                </a:tc>
                <a:tc>
                  <a:txBody>
                    <a:bodyPr/>
                    <a:lstStyle/>
                    <a:p>
                      <a:pPr algn="just">
                        <a:lnSpc>
                          <a:spcPct val="100000"/>
                        </a:lnSpc>
                        <a:spcAft>
                          <a:spcPts val="800"/>
                        </a:spcAft>
                      </a:pPr>
                      <a:r>
                        <a:rPr lang="pt-PT" sz="1600" baseline="0" dirty="0" err="1">
                          <a:effectLst/>
                        </a:rPr>
                        <a:t>The</a:t>
                      </a:r>
                      <a:r>
                        <a:rPr lang="pt-PT" sz="1600" baseline="0" dirty="0">
                          <a:effectLst/>
                        </a:rPr>
                        <a:t> </a:t>
                      </a:r>
                      <a:r>
                        <a:rPr lang="pt-PT" sz="1600" baseline="0" dirty="0" err="1">
                          <a:effectLst/>
                        </a:rPr>
                        <a:t>Yellow</a:t>
                      </a:r>
                      <a:r>
                        <a:rPr lang="pt-PT" sz="1600" baseline="0" dirty="0">
                          <a:effectLst/>
                        </a:rPr>
                        <a:t> </a:t>
                      </a:r>
                      <a:r>
                        <a:rPr lang="pt-PT" sz="1600" baseline="0" dirty="0" err="1">
                          <a:effectLst/>
                        </a:rPr>
                        <a:t>Hat</a:t>
                      </a:r>
                      <a:r>
                        <a:rPr lang="pt-PT" sz="1600" baseline="0" dirty="0">
                          <a:effectLst/>
                        </a:rPr>
                        <a:t> </a:t>
                      </a:r>
                      <a:r>
                        <a:rPr lang="pt-PT" sz="1600" baseline="0" dirty="0" err="1">
                          <a:effectLst/>
                        </a:rPr>
                        <a:t>symbolizes</a:t>
                      </a:r>
                      <a:r>
                        <a:rPr lang="pt-PT" sz="1600" baseline="0" dirty="0">
                          <a:effectLst/>
                        </a:rPr>
                        <a:t> </a:t>
                      </a:r>
                      <a:r>
                        <a:rPr lang="pt-PT" sz="1600" baseline="0" dirty="0" err="1">
                          <a:effectLst/>
                        </a:rPr>
                        <a:t>brightness</a:t>
                      </a:r>
                      <a:r>
                        <a:rPr lang="pt-PT" sz="1600" baseline="0" dirty="0">
                          <a:effectLst/>
                        </a:rPr>
                        <a:t> </a:t>
                      </a:r>
                      <a:r>
                        <a:rPr lang="pt-PT" sz="1600" baseline="0" dirty="0" err="1">
                          <a:effectLst/>
                        </a:rPr>
                        <a:t>and</a:t>
                      </a:r>
                      <a:r>
                        <a:rPr lang="pt-PT" sz="1600" baseline="0" dirty="0">
                          <a:effectLst/>
                        </a:rPr>
                        <a:t> </a:t>
                      </a:r>
                      <a:r>
                        <a:rPr lang="pt-PT" sz="1600" baseline="0" dirty="0" err="1">
                          <a:effectLst/>
                        </a:rPr>
                        <a:t>optimism</a:t>
                      </a:r>
                      <a:r>
                        <a:rPr lang="pt-PT" sz="1600" baseline="0" dirty="0">
                          <a:effectLst/>
                        </a:rPr>
                        <a:t>. </a:t>
                      </a:r>
                      <a:r>
                        <a:rPr lang="pt-PT" sz="1600" baseline="0" dirty="0" err="1">
                          <a:effectLst/>
                        </a:rPr>
                        <a:t>Under</a:t>
                      </a:r>
                      <a:r>
                        <a:rPr lang="pt-PT" sz="1600" baseline="0" dirty="0">
                          <a:effectLst/>
                        </a:rPr>
                        <a:t> </a:t>
                      </a:r>
                      <a:r>
                        <a:rPr lang="pt-PT" sz="1600" baseline="0" dirty="0" err="1">
                          <a:effectLst/>
                        </a:rPr>
                        <a:t>that</a:t>
                      </a:r>
                      <a:r>
                        <a:rPr lang="pt-PT" sz="1600" baseline="0" dirty="0">
                          <a:effectLst/>
                        </a:rPr>
                        <a:t> </a:t>
                      </a:r>
                      <a:r>
                        <a:rPr lang="pt-PT" sz="1600" baseline="0" dirty="0" err="1">
                          <a:effectLst/>
                        </a:rPr>
                        <a:t>umbrella</a:t>
                      </a:r>
                      <a:r>
                        <a:rPr lang="pt-PT" sz="1600" baseline="0" dirty="0">
                          <a:effectLst/>
                        </a:rPr>
                        <a:t>, </a:t>
                      </a:r>
                      <a:r>
                        <a:rPr lang="pt-PT" sz="1600" baseline="0" dirty="0" err="1">
                          <a:effectLst/>
                        </a:rPr>
                        <a:t>you</a:t>
                      </a:r>
                      <a:r>
                        <a:rPr lang="pt-PT" sz="1600" baseline="0" dirty="0">
                          <a:effectLst/>
                        </a:rPr>
                        <a:t> explore </a:t>
                      </a:r>
                      <a:r>
                        <a:rPr lang="pt-PT" sz="1600" baseline="0" dirty="0" err="1">
                          <a:effectLst/>
                        </a:rPr>
                        <a:t>the</a:t>
                      </a:r>
                      <a:r>
                        <a:rPr lang="pt-PT" sz="1600" baseline="0" dirty="0">
                          <a:effectLst/>
                        </a:rPr>
                        <a:t> positives </a:t>
                      </a:r>
                      <a:r>
                        <a:rPr lang="pt-PT" sz="1600" baseline="0" dirty="0" err="1">
                          <a:effectLst/>
                        </a:rPr>
                        <a:t>and</a:t>
                      </a:r>
                      <a:r>
                        <a:rPr lang="pt-PT" sz="1600" baseline="0" dirty="0">
                          <a:effectLst/>
                        </a:rPr>
                        <a:t> look for </a:t>
                      </a:r>
                      <a:r>
                        <a:rPr lang="pt-PT" sz="1600" baseline="0" dirty="0" err="1">
                          <a:effectLst/>
                        </a:rPr>
                        <a:t>value</a:t>
                      </a:r>
                      <a:r>
                        <a:rPr lang="pt-PT" sz="1600" baseline="0" dirty="0">
                          <a:effectLst/>
                        </a:rPr>
                        <a:t> </a:t>
                      </a:r>
                      <a:r>
                        <a:rPr lang="pt-PT" sz="1600" baseline="0" dirty="0" err="1">
                          <a:effectLst/>
                        </a:rPr>
                        <a:t>and</a:t>
                      </a:r>
                      <a:r>
                        <a:rPr lang="pt-PT" sz="1600" baseline="0" dirty="0">
                          <a:effectLst/>
                        </a:rPr>
                        <a:t> </a:t>
                      </a:r>
                      <a:r>
                        <a:rPr lang="pt-PT" sz="1600" baseline="0" dirty="0" err="1">
                          <a:effectLst/>
                        </a:rPr>
                        <a:t>benefit</a:t>
                      </a:r>
                      <a:r>
                        <a:rPr lang="pt-PT" sz="1600" baseline="0" dirty="0">
                          <a:effectLst/>
                        </a:rPr>
                        <a:t>.</a:t>
                      </a:r>
                    </a:p>
                    <a:p>
                      <a:pPr algn="just">
                        <a:lnSpc>
                          <a:spcPct val="100000"/>
                        </a:lnSpc>
                        <a:spcAft>
                          <a:spcPts val="800"/>
                        </a:spcAft>
                      </a:pPr>
                      <a:endParaRPr lang="pt-PT" sz="1600" baseline="0" dirty="0">
                        <a:effectLst/>
                      </a:endParaRPr>
                    </a:p>
                    <a:p>
                      <a:pPr algn="just">
                        <a:lnSpc>
                          <a:spcPct val="100000"/>
                        </a:lnSpc>
                        <a:spcAft>
                          <a:spcPts val="800"/>
                        </a:spcAft>
                      </a:pP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615938"/>
                  </a:ext>
                </a:extLst>
              </a:tr>
              <a:tr h="370840">
                <a:tc>
                  <a:txBody>
                    <a:bodyPr/>
                    <a:lstStyle/>
                    <a:p>
                      <a:pPr algn="ctr">
                        <a:lnSpc>
                          <a:spcPct val="100000"/>
                        </a:lnSpc>
                      </a:pPr>
                      <a:r>
                        <a:rPr lang="en-GB" sz="1600" baseline="0" dirty="0"/>
                        <a:t>BLACK</a:t>
                      </a:r>
                    </a:p>
                  </a:txBody>
                  <a:tcPr/>
                </a:tc>
                <a:tc>
                  <a:txBody>
                    <a:bodyPr/>
                    <a:lstStyle/>
                    <a:p>
                      <a:pPr algn="just">
                        <a:lnSpc>
                          <a:spcPct val="100000"/>
                        </a:lnSpc>
                        <a:spcAft>
                          <a:spcPts val="800"/>
                        </a:spcAft>
                      </a:pPr>
                      <a:r>
                        <a:rPr lang="pt-PT" sz="1600" kern="1200" dirty="0" err="1">
                          <a:solidFill>
                            <a:schemeClr val="dk1"/>
                          </a:solidFill>
                          <a:effectLst/>
                        </a:rPr>
                        <a:t>The</a:t>
                      </a:r>
                      <a:r>
                        <a:rPr lang="pt-PT" sz="1600" kern="1200" dirty="0">
                          <a:solidFill>
                            <a:schemeClr val="dk1"/>
                          </a:solidFill>
                          <a:effectLst/>
                        </a:rPr>
                        <a:t> </a:t>
                      </a:r>
                      <a:r>
                        <a:rPr lang="pt-PT" sz="1600" kern="1200" dirty="0" err="1">
                          <a:solidFill>
                            <a:schemeClr val="dk1"/>
                          </a:solidFill>
                          <a:effectLst/>
                        </a:rPr>
                        <a:t>Black</a:t>
                      </a:r>
                      <a:r>
                        <a:rPr lang="pt-PT" sz="1600" kern="1200" dirty="0">
                          <a:solidFill>
                            <a:schemeClr val="dk1"/>
                          </a:solidFill>
                          <a:effectLst/>
                        </a:rPr>
                        <a:t> </a:t>
                      </a:r>
                      <a:r>
                        <a:rPr lang="pt-PT" sz="1600" kern="1200" dirty="0" err="1">
                          <a:solidFill>
                            <a:schemeClr val="dk1"/>
                          </a:solidFill>
                          <a:effectLst/>
                        </a:rPr>
                        <a:t>Hat</a:t>
                      </a:r>
                      <a:r>
                        <a:rPr lang="pt-PT" sz="1600" kern="1200" dirty="0">
                          <a:solidFill>
                            <a:schemeClr val="dk1"/>
                          </a:solidFill>
                          <a:effectLst/>
                        </a:rPr>
                        <a:t> </a:t>
                      </a:r>
                      <a:r>
                        <a:rPr lang="pt-PT" sz="1600" kern="1200" dirty="0" err="1">
                          <a:solidFill>
                            <a:schemeClr val="dk1"/>
                          </a:solidFill>
                          <a:effectLst/>
                        </a:rPr>
                        <a:t>identifies</a:t>
                      </a:r>
                      <a:r>
                        <a:rPr lang="pt-PT" sz="1600" kern="1200" dirty="0">
                          <a:solidFill>
                            <a:schemeClr val="dk1"/>
                          </a:solidFill>
                          <a:effectLst/>
                        </a:rPr>
                        <a:t> </a:t>
                      </a:r>
                      <a:r>
                        <a:rPr lang="pt-PT" sz="1600" kern="1200" dirty="0" err="1">
                          <a:solidFill>
                            <a:schemeClr val="dk1"/>
                          </a:solidFill>
                          <a:effectLst/>
                        </a:rPr>
                        <a:t>risks</a:t>
                      </a:r>
                      <a:r>
                        <a:rPr lang="pt-PT" sz="1600" kern="1200" dirty="0">
                          <a:solidFill>
                            <a:schemeClr val="dk1"/>
                          </a:solidFill>
                          <a:effectLst/>
                        </a:rPr>
                        <a:t>, </a:t>
                      </a:r>
                      <a:r>
                        <a:rPr lang="pt-PT" sz="1600" kern="1200" dirty="0" err="1">
                          <a:solidFill>
                            <a:schemeClr val="dk1"/>
                          </a:solidFill>
                          <a:effectLst/>
                        </a:rPr>
                        <a:t>difficulties</a:t>
                      </a:r>
                      <a:r>
                        <a:rPr lang="pt-PT" sz="1600" kern="1200" dirty="0">
                          <a:solidFill>
                            <a:schemeClr val="dk1"/>
                          </a:solidFill>
                          <a:effectLst/>
                        </a:rPr>
                        <a:t>, </a:t>
                      </a:r>
                      <a:r>
                        <a:rPr lang="pt-PT" sz="1600" kern="1200" dirty="0" err="1">
                          <a:solidFill>
                            <a:schemeClr val="dk1"/>
                          </a:solidFill>
                          <a:effectLst/>
                        </a:rPr>
                        <a:t>problems</a:t>
                      </a:r>
                      <a:r>
                        <a:rPr lang="pt-PT" sz="1600" kern="1200" dirty="0">
                          <a:solidFill>
                            <a:schemeClr val="dk1"/>
                          </a:solidFill>
                          <a:effectLst/>
                        </a:rPr>
                        <a:t> – </a:t>
                      </a:r>
                      <a:r>
                        <a:rPr lang="pt-PT" sz="1600" kern="1200" dirty="0" err="1">
                          <a:solidFill>
                            <a:schemeClr val="dk1"/>
                          </a:solidFill>
                          <a:effectLst/>
                        </a:rPr>
                        <a:t>The</a:t>
                      </a:r>
                      <a:r>
                        <a:rPr lang="pt-PT" sz="1600" kern="1200" dirty="0">
                          <a:solidFill>
                            <a:schemeClr val="dk1"/>
                          </a:solidFill>
                          <a:effectLst/>
                        </a:rPr>
                        <a:t> </a:t>
                      </a:r>
                      <a:r>
                        <a:rPr lang="pt-PT" sz="1600" kern="1200" dirty="0" err="1">
                          <a:solidFill>
                            <a:schemeClr val="dk1"/>
                          </a:solidFill>
                          <a:effectLst/>
                        </a:rPr>
                        <a:t>risk</a:t>
                      </a:r>
                      <a:r>
                        <a:rPr lang="pt-PT" sz="1600" kern="1200" dirty="0">
                          <a:solidFill>
                            <a:schemeClr val="dk1"/>
                          </a:solidFill>
                          <a:effectLst/>
                        </a:rPr>
                        <a:t> management </a:t>
                      </a:r>
                      <a:r>
                        <a:rPr lang="pt-PT" sz="1600" kern="1200" dirty="0" err="1">
                          <a:solidFill>
                            <a:schemeClr val="dk1"/>
                          </a:solidFill>
                          <a:effectLst/>
                        </a:rPr>
                        <a:t>hat</a:t>
                      </a:r>
                      <a:r>
                        <a:rPr lang="pt-PT" sz="1600" kern="1200" dirty="0">
                          <a:solidFill>
                            <a:schemeClr val="dk1"/>
                          </a:solidFill>
                          <a:effectLst/>
                        </a:rPr>
                        <a:t>, </a:t>
                      </a:r>
                      <a:r>
                        <a:rPr lang="pt-PT" sz="1600" kern="1200" dirty="0" err="1">
                          <a:solidFill>
                            <a:schemeClr val="dk1"/>
                          </a:solidFill>
                          <a:effectLst/>
                        </a:rPr>
                        <a:t>probably</a:t>
                      </a:r>
                      <a:r>
                        <a:rPr lang="pt-PT" sz="1600" kern="1200" dirty="0">
                          <a:solidFill>
                            <a:schemeClr val="dk1"/>
                          </a:solidFill>
                          <a:effectLst/>
                        </a:rPr>
                        <a:t> </a:t>
                      </a:r>
                      <a:r>
                        <a:rPr lang="pt-PT" sz="1600" kern="1200" dirty="0" err="1">
                          <a:solidFill>
                            <a:schemeClr val="dk1"/>
                          </a:solidFill>
                          <a:effectLst/>
                        </a:rPr>
                        <a:t>the</a:t>
                      </a:r>
                      <a:r>
                        <a:rPr lang="pt-PT" sz="1600" kern="1200" dirty="0">
                          <a:solidFill>
                            <a:schemeClr val="dk1"/>
                          </a:solidFill>
                          <a:effectLst/>
                        </a:rPr>
                        <a:t> </a:t>
                      </a:r>
                      <a:r>
                        <a:rPr lang="pt-PT" sz="1600" kern="1200" dirty="0" err="1">
                          <a:solidFill>
                            <a:schemeClr val="dk1"/>
                          </a:solidFill>
                          <a:effectLst/>
                        </a:rPr>
                        <a:t>most</a:t>
                      </a:r>
                      <a:r>
                        <a:rPr lang="pt-PT" sz="1600" kern="1200" dirty="0">
                          <a:solidFill>
                            <a:schemeClr val="dk1"/>
                          </a:solidFill>
                          <a:effectLst/>
                        </a:rPr>
                        <a:t> </a:t>
                      </a:r>
                      <a:r>
                        <a:rPr lang="pt-PT" sz="1600" kern="1200" dirty="0" err="1">
                          <a:solidFill>
                            <a:schemeClr val="dk1"/>
                          </a:solidFill>
                          <a:effectLst/>
                        </a:rPr>
                        <a:t>powerful</a:t>
                      </a:r>
                      <a:r>
                        <a:rPr lang="pt-PT" sz="1600" kern="1200" dirty="0">
                          <a:solidFill>
                            <a:schemeClr val="dk1"/>
                          </a:solidFill>
                          <a:effectLst/>
                        </a:rPr>
                        <a:t> </a:t>
                      </a:r>
                      <a:r>
                        <a:rPr lang="pt-PT" sz="1600" kern="1200" dirty="0" err="1">
                          <a:solidFill>
                            <a:schemeClr val="dk1"/>
                          </a:solidFill>
                          <a:effectLst/>
                        </a:rPr>
                        <a:t>hat</a:t>
                      </a:r>
                      <a:r>
                        <a:rPr lang="pt-PT" sz="1600" kern="1200" dirty="0">
                          <a:solidFill>
                            <a:schemeClr val="dk1"/>
                          </a:solidFill>
                          <a:effectLst/>
                        </a:rPr>
                        <a:t>. </a:t>
                      </a:r>
                      <a:r>
                        <a:rPr lang="pt-PT" sz="1600" kern="1200" dirty="0" err="1">
                          <a:solidFill>
                            <a:schemeClr val="dk1"/>
                          </a:solidFill>
                          <a:effectLst/>
                        </a:rPr>
                        <a:t>It</a:t>
                      </a:r>
                      <a:r>
                        <a:rPr lang="pt-PT" sz="1600" kern="1200" dirty="0">
                          <a:solidFill>
                            <a:schemeClr val="dk1"/>
                          </a:solidFill>
                          <a:effectLst/>
                        </a:rPr>
                        <a:t> can </a:t>
                      </a:r>
                      <a:r>
                        <a:rPr lang="pt-PT" sz="1600" kern="1200" dirty="0" err="1">
                          <a:solidFill>
                            <a:schemeClr val="dk1"/>
                          </a:solidFill>
                          <a:effectLst/>
                        </a:rPr>
                        <a:t>be</a:t>
                      </a:r>
                      <a:r>
                        <a:rPr lang="pt-PT" sz="1600" kern="1200" dirty="0">
                          <a:solidFill>
                            <a:schemeClr val="dk1"/>
                          </a:solidFill>
                          <a:effectLst/>
                        </a:rPr>
                        <a:t> a </a:t>
                      </a:r>
                      <a:r>
                        <a:rPr lang="pt-PT" sz="1600" kern="1200" dirty="0" err="1">
                          <a:solidFill>
                            <a:schemeClr val="dk1"/>
                          </a:solidFill>
                          <a:effectLst/>
                        </a:rPr>
                        <a:t>problem</a:t>
                      </a:r>
                      <a:r>
                        <a:rPr lang="pt-PT" sz="1600" kern="1200" dirty="0">
                          <a:solidFill>
                            <a:schemeClr val="dk1"/>
                          </a:solidFill>
                          <a:effectLst/>
                        </a:rPr>
                        <a:t>, </a:t>
                      </a:r>
                      <a:r>
                        <a:rPr lang="pt-PT" sz="1600" kern="1200" dirty="0" err="1">
                          <a:solidFill>
                            <a:schemeClr val="dk1"/>
                          </a:solidFill>
                          <a:effectLst/>
                        </a:rPr>
                        <a:t>however</a:t>
                      </a:r>
                      <a:r>
                        <a:rPr lang="pt-PT" sz="1600" kern="1200" dirty="0">
                          <a:solidFill>
                            <a:schemeClr val="dk1"/>
                          </a:solidFill>
                          <a:effectLst/>
                        </a:rPr>
                        <a:t>, </a:t>
                      </a:r>
                      <a:r>
                        <a:rPr lang="pt-PT" sz="1600" kern="1200" dirty="0" err="1">
                          <a:solidFill>
                            <a:schemeClr val="dk1"/>
                          </a:solidFill>
                          <a:effectLst/>
                        </a:rPr>
                        <a:t>if</a:t>
                      </a:r>
                      <a:r>
                        <a:rPr lang="pt-PT" sz="1600" kern="1200" dirty="0">
                          <a:solidFill>
                            <a:schemeClr val="dk1"/>
                          </a:solidFill>
                          <a:effectLst/>
                        </a:rPr>
                        <a:t> </a:t>
                      </a:r>
                      <a:r>
                        <a:rPr lang="pt-PT" sz="1600" kern="1200" dirty="0" err="1">
                          <a:solidFill>
                            <a:schemeClr val="dk1"/>
                          </a:solidFill>
                          <a:effectLst/>
                        </a:rPr>
                        <a:t>overused</a:t>
                      </a:r>
                      <a:r>
                        <a:rPr lang="pt-PT" sz="1600" kern="1200" dirty="0">
                          <a:solidFill>
                            <a:schemeClr val="dk1"/>
                          </a:solidFill>
                          <a:effectLst/>
                        </a:rPr>
                        <a:t>. </a:t>
                      </a:r>
                      <a:r>
                        <a:rPr lang="pt-PT" sz="1600" kern="1200" dirty="0" err="1">
                          <a:solidFill>
                            <a:schemeClr val="dk1"/>
                          </a:solidFill>
                          <a:effectLst/>
                        </a:rPr>
                        <a:t>It</a:t>
                      </a:r>
                      <a:r>
                        <a:rPr lang="pt-PT" sz="1600" kern="1200" dirty="0">
                          <a:solidFill>
                            <a:schemeClr val="dk1"/>
                          </a:solidFill>
                          <a:effectLst/>
                        </a:rPr>
                        <a:t> serves to </a:t>
                      </a:r>
                      <a:r>
                        <a:rPr lang="pt-PT" sz="1600" kern="1200" dirty="0" err="1">
                          <a:solidFill>
                            <a:schemeClr val="dk1"/>
                          </a:solidFill>
                          <a:effectLst/>
                        </a:rPr>
                        <a:t>identify</a:t>
                      </a:r>
                      <a:r>
                        <a:rPr lang="pt-PT" sz="1600" kern="1200" dirty="0">
                          <a:solidFill>
                            <a:schemeClr val="dk1"/>
                          </a:solidFill>
                          <a:effectLst/>
                        </a:rPr>
                        <a:t> </a:t>
                      </a:r>
                      <a:r>
                        <a:rPr lang="pt-PT" sz="1600" kern="1200" dirty="0" err="1">
                          <a:solidFill>
                            <a:schemeClr val="dk1"/>
                          </a:solidFill>
                          <a:effectLst/>
                        </a:rPr>
                        <a:t>difficulties</a:t>
                      </a:r>
                      <a:r>
                        <a:rPr lang="pt-PT" sz="1600" kern="1200" dirty="0">
                          <a:solidFill>
                            <a:schemeClr val="dk1"/>
                          </a:solidFill>
                          <a:effectLst/>
                        </a:rPr>
                        <a:t>, </a:t>
                      </a:r>
                      <a:r>
                        <a:rPr lang="pt-PT" sz="1600" kern="1200" dirty="0" err="1">
                          <a:solidFill>
                            <a:schemeClr val="dk1"/>
                          </a:solidFill>
                          <a:effectLst/>
                        </a:rPr>
                        <a:t>but</a:t>
                      </a:r>
                      <a:r>
                        <a:rPr lang="pt-PT" sz="1600" kern="1200" dirty="0">
                          <a:solidFill>
                            <a:schemeClr val="dk1"/>
                          </a:solidFill>
                          <a:effectLst/>
                        </a:rPr>
                        <a:t> </a:t>
                      </a:r>
                      <a:r>
                        <a:rPr lang="pt-PT" sz="1600" kern="1200" dirty="0" err="1">
                          <a:solidFill>
                            <a:schemeClr val="dk1"/>
                          </a:solidFill>
                          <a:effectLst/>
                        </a:rPr>
                        <a:t>also</a:t>
                      </a:r>
                      <a:r>
                        <a:rPr lang="pt-PT" sz="1600" kern="1200" dirty="0">
                          <a:solidFill>
                            <a:schemeClr val="dk1"/>
                          </a:solidFill>
                          <a:effectLst/>
                        </a:rPr>
                        <a:t> </a:t>
                      </a:r>
                      <a:r>
                        <a:rPr lang="pt-PT" sz="1600" kern="1200" dirty="0" err="1">
                          <a:solidFill>
                            <a:schemeClr val="dk1"/>
                          </a:solidFill>
                          <a:effectLst/>
                        </a:rPr>
                        <a:t>ways</a:t>
                      </a:r>
                      <a:r>
                        <a:rPr lang="pt-PT" sz="1600" kern="1200" dirty="0">
                          <a:solidFill>
                            <a:schemeClr val="dk1"/>
                          </a:solidFill>
                          <a:effectLst/>
                        </a:rPr>
                        <a:t> to </a:t>
                      </a:r>
                      <a:r>
                        <a:rPr lang="pt-PT" sz="1600" kern="1200" dirty="0" err="1">
                          <a:solidFill>
                            <a:schemeClr val="dk1"/>
                          </a:solidFill>
                          <a:effectLst/>
                        </a:rPr>
                        <a:t>overcome</a:t>
                      </a:r>
                      <a:r>
                        <a:rPr lang="pt-PT" sz="1600" kern="1200" dirty="0">
                          <a:solidFill>
                            <a:schemeClr val="dk1"/>
                          </a:solidFill>
                          <a:effectLst/>
                        </a:rPr>
                        <a:t> </a:t>
                      </a:r>
                      <a:r>
                        <a:rPr lang="pt-PT" sz="1600" kern="1200" dirty="0" err="1">
                          <a:solidFill>
                            <a:schemeClr val="dk1"/>
                          </a:solidFill>
                          <a:effectLst/>
                        </a:rPr>
                        <a:t>them</a:t>
                      </a:r>
                      <a:r>
                        <a:rPr lang="pt-PT" sz="1600" kern="1200" dirty="0">
                          <a:solidFill>
                            <a:schemeClr val="dk1"/>
                          </a:solidFill>
                          <a:effectLst/>
                        </a:rPr>
                        <a:t>.</a:t>
                      </a:r>
                    </a:p>
                    <a:p>
                      <a:pPr algn="just">
                        <a:lnSpc>
                          <a:spcPct val="100000"/>
                        </a:lnSpc>
                        <a:spcAft>
                          <a:spcPts val="800"/>
                        </a:spcAft>
                      </a:pPr>
                      <a:endParaRPr lang="pt-PT" sz="1600" kern="1200" dirty="0">
                        <a:solidFill>
                          <a:schemeClr val="dk1"/>
                        </a:solidFill>
                        <a:effectLst/>
                      </a:endParaRPr>
                    </a:p>
                    <a:p>
                      <a:pPr algn="just">
                        <a:lnSpc>
                          <a:spcPct val="100000"/>
                        </a:lnSpc>
                        <a:spcAft>
                          <a:spcPts val="800"/>
                        </a:spcAft>
                      </a:pPr>
                      <a:endParaRPr lang="en-GB"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endParaRPr lang="en-GB" sz="1600" dirty="0">
                        <a:effectLst/>
                      </a:endParaRPr>
                    </a:p>
                    <a:p>
                      <a:pPr algn="just">
                        <a:lnSpc>
                          <a:spcPct val="100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9308508"/>
                  </a:ext>
                </a:extLst>
              </a:tr>
            </a:tbl>
          </a:graphicData>
        </a:graphic>
      </p:graphicFrame>
      <p:pic>
        <p:nvPicPr>
          <p:cNvPr id="6" name="Picture 5">
            <a:extLst>
              <a:ext uri="{FF2B5EF4-FFF2-40B4-BE49-F238E27FC236}">
                <a16:creationId xmlns:a16="http://schemas.microsoft.com/office/drawing/2014/main" id="{556E1F7E-FC52-6F4F-85D2-D48E215574CB}"/>
              </a:ext>
            </a:extLst>
          </p:cNvPr>
          <p:cNvPicPr/>
          <p:nvPr/>
        </p:nvPicPr>
        <p:blipFill>
          <a:blip r:embed="rId2"/>
          <a:stretch>
            <a:fillRect/>
          </a:stretch>
        </p:blipFill>
        <p:spPr>
          <a:xfrm>
            <a:off x="905663" y="1842735"/>
            <a:ext cx="356405" cy="360040"/>
          </a:xfrm>
          <a:prstGeom prst="rect">
            <a:avLst/>
          </a:prstGeom>
        </p:spPr>
      </p:pic>
      <p:pic>
        <p:nvPicPr>
          <p:cNvPr id="7" name="Picture 6">
            <a:extLst>
              <a:ext uri="{FF2B5EF4-FFF2-40B4-BE49-F238E27FC236}">
                <a16:creationId xmlns:a16="http://schemas.microsoft.com/office/drawing/2014/main" id="{F719952E-28C0-DD40-8CAB-E234874B6381}"/>
              </a:ext>
            </a:extLst>
          </p:cNvPr>
          <p:cNvPicPr/>
          <p:nvPr/>
        </p:nvPicPr>
        <p:blipFill>
          <a:blip r:embed="rId3"/>
          <a:stretch>
            <a:fillRect/>
          </a:stretch>
        </p:blipFill>
        <p:spPr>
          <a:xfrm>
            <a:off x="847878" y="3006161"/>
            <a:ext cx="471973" cy="438150"/>
          </a:xfrm>
          <a:prstGeom prst="rect">
            <a:avLst/>
          </a:prstGeom>
        </p:spPr>
      </p:pic>
      <p:pic>
        <p:nvPicPr>
          <p:cNvPr id="8" name="Picture 7">
            <a:extLst>
              <a:ext uri="{FF2B5EF4-FFF2-40B4-BE49-F238E27FC236}">
                <a16:creationId xmlns:a16="http://schemas.microsoft.com/office/drawing/2014/main" id="{4F8076C5-F3C4-4D45-AF9C-E955C8D37F0A}"/>
              </a:ext>
            </a:extLst>
          </p:cNvPr>
          <p:cNvPicPr/>
          <p:nvPr/>
        </p:nvPicPr>
        <p:blipFill>
          <a:blip r:embed="rId4"/>
          <a:stretch>
            <a:fillRect/>
          </a:stretch>
        </p:blipFill>
        <p:spPr>
          <a:xfrm>
            <a:off x="865404" y="4766797"/>
            <a:ext cx="471973" cy="524256"/>
          </a:xfrm>
          <a:prstGeom prst="rect">
            <a:avLst/>
          </a:prstGeom>
        </p:spPr>
      </p:pic>
    </p:spTree>
    <p:extLst>
      <p:ext uri="{BB962C8B-B14F-4D97-AF65-F5344CB8AC3E}">
        <p14:creationId xmlns:p14="http://schemas.microsoft.com/office/powerpoint/2010/main" val="8817920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DBD0B9-0A17-564B-8D16-2ECE77C612CB}"/>
              </a:ext>
            </a:extLst>
          </p:cNvPr>
          <p:cNvSpPr>
            <a:spLocks noGrp="1"/>
          </p:cNvSpPr>
          <p:nvPr>
            <p:ph idx="1"/>
          </p:nvPr>
        </p:nvSpPr>
        <p:spPr/>
        <p:txBody>
          <a:bodyPr/>
          <a:lstStyle/>
          <a:p>
            <a:endParaRPr lang="pt-PT"/>
          </a:p>
        </p:txBody>
      </p:sp>
      <p:sp>
        <p:nvSpPr>
          <p:cNvPr id="4" name="Slide Number Placeholder 3">
            <a:extLst>
              <a:ext uri="{FF2B5EF4-FFF2-40B4-BE49-F238E27FC236}">
                <a16:creationId xmlns:a16="http://schemas.microsoft.com/office/drawing/2014/main" id="{FF27993F-C94F-824C-A24F-E3B234D36CE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31</a:t>
            </a:fld>
            <a:endParaRPr lang="en-PT" dirty="0"/>
          </a:p>
        </p:txBody>
      </p:sp>
      <p:graphicFrame>
        <p:nvGraphicFramePr>
          <p:cNvPr id="5" name="Table 7">
            <a:extLst>
              <a:ext uri="{FF2B5EF4-FFF2-40B4-BE49-F238E27FC236}">
                <a16:creationId xmlns:a16="http://schemas.microsoft.com/office/drawing/2014/main" id="{299C837F-93DD-EF44-969E-BB03ADDA890C}"/>
              </a:ext>
            </a:extLst>
          </p:cNvPr>
          <p:cNvGraphicFramePr>
            <a:graphicFrameLocks noGrp="1"/>
          </p:cNvGraphicFramePr>
          <p:nvPr>
            <p:extLst>
              <p:ext uri="{D42A27DB-BD31-4B8C-83A1-F6EECF244321}">
                <p14:modId xmlns:p14="http://schemas.microsoft.com/office/powerpoint/2010/main" val="4138078639"/>
              </p:ext>
            </p:extLst>
          </p:nvPr>
        </p:nvGraphicFramePr>
        <p:xfrm>
          <a:off x="179512" y="1132878"/>
          <a:ext cx="8676964" cy="5232400"/>
        </p:xfrm>
        <a:graphic>
          <a:graphicData uri="http://schemas.openxmlformats.org/drawingml/2006/table">
            <a:tbl>
              <a:tblPr firstRow="1" bandRow="1">
                <a:tableStyleId>{F5AB1C69-6EDB-4FF4-983F-18BD219EF322}</a:tableStyleId>
              </a:tblPr>
              <a:tblGrid>
                <a:gridCol w="1242138">
                  <a:extLst>
                    <a:ext uri="{9D8B030D-6E8A-4147-A177-3AD203B41FA5}">
                      <a16:colId xmlns:a16="http://schemas.microsoft.com/office/drawing/2014/main" val="1446662783"/>
                    </a:ext>
                  </a:extLst>
                </a:gridCol>
                <a:gridCol w="3960440">
                  <a:extLst>
                    <a:ext uri="{9D8B030D-6E8A-4147-A177-3AD203B41FA5}">
                      <a16:colId xmlns:a16="http://schemas.microsoft.com/office/drawing/2014/main" val="2860471842"/>
                    </a:ext>
                  </a:extLst>
                </a:gridCol>
                <a:gridCol w="3474386">
                  <a:extLst>
                    <a:ext uri="{9D8B030D-6E8A-4147-A177-3AD203B41FA5}">
                      <a16:colId xmlns:a16="http://schemas.microsoft.com/office/drawing/2014/main" val="3525867534"/>
                    </a:ext>
                  </a:extLst>
                </a:gridCol>
              </a:tblGrid>
              <a:tr h="370840">
                <a:tc>
                  <a:txBody>
                    <a:bodyPr/>
                    <a:lstStyle/>
                    <a:p>
                      <a:pPr algn="ctr">
                        <a:lnSpc>
                          <a:spcPct val="100000"/>
                        </a:lnSpc>
                      </a:pPr>
                      <a:r>
                        <a:rPr lang="en-GB" sz="1600" baseline="0" dirty="0">
                          <a:solidFill>
                            <a:srgbClr val="C00000"/>
                          </a:solidFill>
                        </a:rPr>
                        <a:t>HAT</a:t>
                      </a:r>
                    </a:p>
                  </a:txBody>
                  <a:tcPr/>
                </a:tc>
                <a:tc>
                  <a:txBody>
                    <a:bodyPr/>
                    <a:lstStyle/>
                    <a:p>
                      <a:pPr algn="ctr">
                        <a:lnSpc>
                          <a:spcPct val="100000"/>
                        </a:lnSpc>
                      </a:pPr>
                      <a:r>
                        <a:rPr lang="en-GB" sz="1600" baseline="0" dirty="0">
                          <a:solidFill>
                            <a:srgbClr val="C00000"/>
                          </a:solidFill>
                        </a:rPr>
                        <a:t>DESCRIPTION</a:t>
                      </a:r>
                    </a:p>
                    <a:p>
                      <a:pPr algn="ctr">
                        <a:lnSpc>
                          <a:spcPct val="100000"/>
                        </a:lnSpc>
                      </a:pPr>
                      <a:endParaRPr lang="en-GB" sz="1600" baseline="0" dirty="0">
                        <a:solidFill>
                          <a:srgbClr val="C00000"/>
                        </a:solidFill>
                      </a:endParaRPr>
                    </a:p>
                  </a:txBody>
                  <a:tcPr/>
                </a:tc>
                <a:tc>
                  <a:txBody>
                    <a:bodyPr/>
                    <a:lstStyle/>
                    <a:p>
                      <a:pPr algn="ctr">
                        <a:lnSpc>
                          <a:spcPct val="100000"/>
                        </a:lnSpc>
                      </a:pPr>
                      <a:r>
                        <a:rPr lang="en-GB" sz="1600" baseline="0" dirty="0">
                          <a:solidFill>
                            <a:srgbClr val="C00000"/>
                          </a:solidFill>
                        </a:rPr>
                        <a:t>THE BEST CHOCOLATE CAKE</a:t>
                      </a:r>
                    </a:p>
                  </a:txBody>
                  <a:tcPr/>
                </a:tc>
                <a:extLst>
                  <a:ext uri="{0D108BD9-81ED-4DB2-BD59-A6C34878D82A}">
                    <a16:rowId xmlns:a16="http://schemas.microsoft.com/office/drawing/2014/main" val="2695264101"/>
                  </a:ext>
                </a:extLst>
              </a:tr>
              <a:tr h="370840">
                <a:tc>
                  <a:txBody>
                    <a:bodyPr/>
                    <a:lstStyle/>
                    <a:p>
                      <a:pPr algn="ctr">
                        <a:lnSpc>
                          <a:spcPct val="100000"/>
                        </a:lnSpc>
                        <a:spcAft>
                          <a:spcPts val="800"/>
                        </a:spcAft>
                      </a:pPr>
                      <a:r>
                        <a:rPr lang="pt-PT" sz="1600" baseline="0" dirty="0">
                          <a:effectLst/>
                        </a:rPr>
                        <a:t>RED</a:t>
                      </a: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pt-PT" sz="1600" kern="1200" dirty="0" err="1">
                          <a:solidFill>
                            <a:schemeClr val="dk1"/>
                          </a:solidFill>
                          <a:effectLst/>
                        </a:rPr>
                        <a:t>The</a:t>
                      </a:r>
                      <a:r>
                        <a:rPr lang="pt-PT" sz="1600" kern="1200" dirty="0">
                          <a:solidFill>
                            <a:schemeClr val="dk1"/>
                          </a:solidFill>
                          <a:effectLst/>
                        </a:rPr>
                        <a:t> </a:t>
                      </a:r>
                      <a:r>
                        <a:rPr lang="pt-PT" sz="1600" kern="1200" dirty="0" err="1">
                          <a:solidFill>
                            <a:schemeClr val="dk1"/>
                          </a:solidFill>
                          <a:effectLst/>
                        </a:rPr>
                        <a:t>Red</a:t>
                      </a:r>
                      <a:r>
                        <a:rPr lang="pt-PT" sz="1600" kern="1200" dirty="0">
                          <a:solidFill>
                            <a:schemeClr val="dk1"/>
                          </a:solidFill>
                          <a:effectLst/>
                        </a:rPr>
                        <a:t> </a:t>
                      </a:r>
                      <a:r>
                        <a:rPr lang="pt-PT" sz="1600" kern="1200" dirty="0" err="1">
                          <a:solidFill>
                            <a:schemeClr val="dk1"/>
                          </a:solidFill>
                          <a:effectLst/>
                        </a:rPr>
                        <a:t>Hat</a:t>
                      </a:r>
                      <a:r>
                        <a:rPr lang="pt-PT" sz="1600" kern="1200" dirty="0">
                          <a:solidFill>
                            <a:schemeClr val="dk1"/>
                          </a:solidFill>
                          <a:effectLst/>
                        </a:rPr>
                        <a:t> </a:t>
                      </a:r>
                      <a:r>
                        <a:rPr lang="pt-PT" sz="1600" kern="1200" dirty="0" err="1">
                          <a:solidFill>
                            <a:schemeClr val="dk1"/>
                          </a:solidFill>
                          <a:effectLst/>
                        </a:rPr>
                        <a:t>asks</a:t>
                      </a:r>
                      <a:r>
                        <a:rPr lang="pt-PT" sz="1600" kern="1200" dirty="0">
                          <a:solidFill>
                            <a:schemeClr val="dk1"/>
                          </a:solidFill>
                          <a:effectLst/>
                        </a:rPr>
                        <a:t> </a:t>
                      </a:r>
                      <a:r>
                        <a:rPr lang="pt-PT" sz="1600" kern="1200" dirty="0" err="1">
                          <a:solidFill>
                            <a:schemeClr val="dk1"/>
                          </a:solidFill>
                          <a:effectLst/>
                        </a:rPr>
                        <a:t>you</a:t>
                      </a:r>
                      <a:r>
                        <a:rPr lang="pt-PT" sz="1600" kern="1200" dirty="0">
                          <a:solidFill>
                            <a:schemeClr val="dk1"/>
                          </a:solidFill>
                          <a:effectLst/>
                        </a:rPr>
                        <a:t> to </a:t>
                      </a:r>
                      <a:r>
                        <a:rPr lang="pt-PT" sz="1600" kern="1200" dirty="0" err="1">
                          <a:solidFill>
                            <a:schemeClr val="dk1"/>
                          </a:solidFill>
                          <a:effectLst/>
                        </a:rPr>
                        <a:t>reflect</a:t>
                      </a:r>
                      <a:r>
                        <a:rPr lang="pt-PT" sz="1600" kern="1200" dirty="0">
                          <a:solidFill>
                            <a:schemeClr val="dk1"/>
                          </a:solidFill>
                          <a:effectLst/>
                        </a:rPr>
                        <a:t> </a:t>
                      </a:r>
                      <a:r>
                        <a:rPr lang="pt-PT" sz="1600" kern="1200" dirty="0" err="1">
                          <a:solidFill>
                            <a:schemeClr val="dk1"/>
                          </a:solidFill>
                          <a:effectLst/>
                        </a:rPr>
                        <a:t>on</a:t>
                      </a:r>
                      <a:r>
                        <a:rPr lang="pt-PT" sz="1600" kern="1200" dirty="0">
                          <a:solidFill>
                            <a:schemeClr val="dk1"/>
                          </a:solidFill>
                          <a:effectLst/>
                        </a:rPr>
                        <a:t> feelings, </a:t>
                      </a:r>
                      <a:r>
                        <a:rPr lang="pt-PT" sz="1600" kern="1200" dirty="0" err="1">
                          <a:solidFill>
                            <a:schemeClr val="dk1"/>
                          </a:solidFill>
                          <a:effectLst/>
                        </a:rPr>
                        <a:t>hunches</a:t>
                      </a:r>
                      <a:r>
                        <a:rPr lang="pt-PT" sz="1600" kern="1200" dirty="0">
                          <a:solidFill>
                            <a:schemeClr val="dk1"/>
                          </a:solidFill>
                          <a:effectLst/>
                        </a:rPr>
                        <a:t>, </a:t>
                      </a:r>
                      <a:r>
                        <a:rPr lang="pt-PT" sz="1600" kern="1200" dirty="0" err="1">
                          <a:solidFill>
                            <a:schemeClr val="dk1"/>
                          </a:solidFill>
                          <a:effectLst/>
                        </a:rPr>
                        <a:t>and</a:t>
                      </a:r>
                      <a:r>
                        <a:rPr lang="pt-PT" sz="1600" kern="1200" dirty="0">
                          <a:solidFill>
                            <a:schemeClr val="dk1"/>
                          </a:solidFill>
                          <a:effectLst/>
                        </a:rPr>
                        <a:t> </a:t>
                      </a:r>
                      <a:r>
                        <a:rPr lang="pt-PT" sz="1600" kern="1200" dirty="0" err="1">
                          <a:solidFill>
                            <a:schemeClr val="dk1"/>
                          </a:solidFill>
                          <a:effectLst/>
                        </a:rPr>
                        <a:t>intuition</a:t>
                      </a:r>
                      <a:r>
                        <a:rPr lang="pt-PT" sz="1600" kern="1200" dirty="0">
                          <a:solidFill>
                            <a:schemeClr val="dk1"/>
                          </a:solidFill>
                          <a:effectLst/>
                        </a:rPr>
                        <a:t>. </a:t>
                      </a:r>
                      <a:r>
                        <a:rPr lang="pt-PT" sz="1600" kern="1200" dirty="0" err="1">
                          <a:solidFill>
                            <a:schemeClr val="dk1"/>
                          </a:solidFill>
                          <a:effectLst/>
                        </a:rPr>
                        <a:t>By</a:t>
                      </a:r>
                      <a:r>
                        <a:rPr lang="pt-PT" sz="1600" kern="1200" dirty="0">
                          <a:solidFill>
                            <a:schemeClr val="dk1"/>
                          </a:solidFill>
                          <a:effectLst/>
                        </a:rPr>
                        <a:t> </a:t>
                      </a:r>
                      <a:r>
                        <a:rPr lang="pt-PT" sz="1600" kern="1200" dirty="0" err="1">
                          <a:solidFill>
                            <a:schemeClr val="dk1"/>
                          </a:solidFill>
                          <a:effectLst/>
                        </a:rPr>
                        <a:t>wearing</a:t>
                      </a:r>
                      <a:r>
                        <a:rPr lang="pt-PT" sz="1600" kern="1200" dirty="0">
                          <a:solidFill>
                            <a:schemeClr val="dk1"/>
                          </a:solidFill>
                          <a:effectLst/>
                        </a:rPr>
                        <a:t> </a:t>
                      </a:r>
                      <a:r>
                        <a:rPr lang="pt-PT" sz="1600" kern="1200" dirty="0" err="1">
                          <a:solidFill>
                            <a:schemeClr val="dk1"/>
                          </a:solidFill>
                          <a:effectLst/>
                        </a:rPr>
                        <a:t>this</a:t>
                      </a:r>
                      <a:r>
                        <a:rPr lang="pt-PT" sz="1600" kern="1200" dirty="0">
                          <a:solidFill>
                            <a:schemeClr val="dk1"/>
                          </a:solidFill>
                          <a:effectLst/>
                        </a:rPr>
                        <a:t> </a:t>
                      </a:r>
                      <a:r>
                        <a:rPr lang="pt-PT" sz="1600" kern="1200" dirty="0" err="1">
                          <a:solidFill>
                            <a:schemeClr val="dk1"/>
                          </a:solidFill>
                          <a:effectLst/>
                        </a:rPr>
                        <a:t>hat</a:t>
                      </a:r>
                      <a:r>
                        <a:rPr lang="pt-PT" sz="1600" kern="1200" dirty="0">
                          <a:solidFill>
                            <a:schemeClr val="dk1"/>
                          </a:solidFill>
                          <a:effectLst/>
                        </a:rPr>
                        <a:t>, </a:t>
                      </a:r>
                      <a:r>
                        <a:rPr lang="pt-PT" sz="1600" kern="1200" dirty="0" err="1">
                          <a:solidFill>
                            <a:schemeClr val="dk1"/>
                          </a:solidFill>
                          <a:effectLst/>
                        </a:rPr>
                        <a:t>you</a:t>
                      </a:r>
                      <a:r>
                        <a:rPr lang="pt-PT" sz="1600" kern="1200" dirty="0">
                          <a:solidFill>
                            <a:schemeClr val="dk1"/>
                          </a:solidFill>
                          <a:effectLst/>
                        </a:rPr>
                        <a:t> can </a:t>
                      </a:r>
                      <a:r>
                        <a:rPr lang="pt-PT" sz="1600" kern="1200" dirty="0" err="1">
                          <a:solidFill>
                            <a:schemeClr val="dk1"/>
                          </a:solidFill>
                          <a:effectLst/>
                        </a:rPr>
                        <a:t>express</a:t>
                      </a:r>
                      <a:r>
                        <a:rPr lang="pt-PT" sz="1600" kern="1200" dirty="0">
                          <a:solidFill>
                            <a:schemeClr val="dk1"/>
                          </a:solidFill>
                          <a:effectLst/>
                        </a:rPr>
                        <a:t> </a:t>
                      </a:r>
                      <a:r>
                        <a:rPr lang="pt-PT" sz="1600" kern="1200" dirty="0" err="1">
                          <a:solidFill>
                            <a:schemeClr val="dk1"/>
                          </a:solidFill>
                          <a:effectLst/>
                        </a:rPr>
                        <a:t>emotions</a:t>
                      </a:r>
                      <a:r>
                        <a:rPr lang="pt-PT" sz="1600" kern="1200" dirty="0">
                          <a:solidFill>
                            <a:schemeClr val="dk1"/>
                          </a:solidFill>
                          <a:effectLst/>
                        </a:rPr>
                        <a:t> </a:t>
                      </a:r>
                      <a:r>
                        <a:rPr lang="pt-PT" sz="1600" kern="1200" dirty="0" err="1">
                          <a:solidFill>
                            <a:schemeClr val="dk1"/>
                          </a:solidFill>
                          <a:effectLst/>
                        </a:rPr>
                        <a:t>and</a:t>
                      </a:r>
                      <a:r>
                        <a:rPr lang="pt-PT" sz="1600" kern="1200" dirty="0">
                          <a:solidFill>
                            <a:schemeClr val="dk1"/>
                          </a:solidFill>
                          <a:effectLst/>
                        </a:rPr>
                        <a:t> feelings </a:t>
                      </a:r>
                      <a:r>
                        <a:rPr lang="pt-PT" sz="1600" kern="1200" dirty="0" err="1">
                          <a:solidFill>
                            <a:schemeClr val="dk1"/>
                          </a:solidFill>
                          <a:effectLst/>
                        </a:rPr>
                        <a:t>and</a:t>
                      </a:r>
                      <a:r>
                        <a:rPr lang="pt-PT" sz="1600" kern="1200" dirty="0">
                          <a:solidFill>
                            <a:schemeClr val="dk1"/>
                          </a:solidFill>
                          <a:effectLst/>
                        </a:rPr>
                        <a:t> share </a:t>
                      </a:r>
                      <a:r>
                        <a:rPr lang="pt-PT" sz="1600" kern="1200" dirty="0" err="1">
                          <a:solidFill>
                            <a:schemeClr val="dk1"/>
                          </a:solidFill>
                          <a:effectLst/>
                        </a:rPr>
                        <a:t>fears</a:t>
                      </a:r>
                      <a:r>
                        <a:rPr lang="pt-PT" sz="1600" kern="1200" dirty="0">
                          <a:solidFill>
                            <a:schemeClr val="dk1"/>
                          </a:solidFill>
                          <a:effectLst/>
                        </a:rPr>
                        <a:t>, </a:t>
                      </a:r>
                      <a:r>
                        <a:rPr lang="pt-PT" sz="1600" kern="1200" dirty="0" err="1">
                          <a:solidFill>
                            <a:schemeClr val="dk1"/>
                          </a:solidFill>
                          <a:effectLst/>
                        </a:rPr>
                        <a:t>likes</a:t>
                      </a:r>
                      <a:r>
                        <a:rPr lang="pt-PT" sz="1600" kern="1200" dirty="0">
                          <a:solidFill>
                            <a:schemeClr val="dk1"/>
                          </a:solidFill>
                          <a:effectLst/>
                        </a:rPr>
                        <a:t> </a:t>
                      </a:r>
                      <a:r>
                        <a:rPr lang="pt-PT" sz="1600" kern="1200" dirty="0" err="1">
                          <a:solidFill>
                            <a:schemeClr val="dk1"/>
                          </a:solidFill>
                          <a:effectLst/>
                        </a:rPr>
                        <a:t>and</a:t>
                      </a:r>
                      <a:r>
                        <a:rPr lang="pt-PT" sz="1600" kern="1200" dirty="0">
                          <a:solidFill>
                            <a:schemeClr val="dk1"/>
                          </a:solidFill>
                          <a:effectLst/>
                        </a:rPr>
                        <a:t> </a:t>
                      </a:r>
                      <a:r>
                        <a:rPr lang="pt-PT" sz="1600" kern="1200" dirty="0" err="1">
                          <a:solidFill>
                            <a:schemeClr val="dk1"/>
                          </a:solidFill>
                          <a:effectLst/>
                        </a:rPr>
                        <a:t>dislikes</a:t>
                      </a:r>
                      <a:r>
                        <a:rPr lang="pt-PT" sz="1600" kern="1200" dirty="0">
                          <a:solidFill>
                            <a:schemeClr val="dk1"/>
                          </a:solidFill>
                          <a:effectLst/>
                        </a:rPr>
                        <a:t>.</a:t>
                      </a:r>
                    </a:p>
                    <a:p>
                      <a:pPr algn="just">
                        <a:lnSpc>
                          <a:spcPct val="100000"/>
                        </a:lnSpc>
                        <a:spcAft>
                          <a:spcPts val="800"/>
                        </a:spcAft>
                      </a:pPr>
                      <a:endParaRPr lang="pt-PT" sz="1600" kern="1200" baseline="0" dirty="0">
                        <a:solidFill>
                          <a:schemeClr val="dk1"/>
                        </a:solidFill>
                        <a:effectLst/>
                      </a:endParaRPr>
                    </a:p>
                    <a:p>
                      <a:pPr algn="just">
                        <a:lnSpc>
                          <a:spcPct val="100000"/>
                        </a:lnSpc>
                        <a:spcAft>
                          <a:spcPts val="800"/>
                        </a:spcAft>
                      </a:pP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endParaRPr lang="en-GB" sz="1600" baseline="0" dirty="0">
                        <a:effectLst/>
                      </a:endParaRPr>
                    </a:p>
                    <a:p>
                      <a:pPr algn="just">
                        <a:lnSpc>
                          <a:spcPct val="100000"/>
                        </a:lnSpc>
                        <a:spcAft>
                          <a:spcPts val="800"/>
                        </a:spcAft>
                      </a:pPr>
                      <a:endParaRPr lang="en-GB" sz="1600" baseline="0" dirty="0">
                        <a:effectLst/>
                      </a:endParaRPr>
                    </a:p>
                    <a:p>
                      <a:pPr algn="just">
                        <a:lnSpc>
                          <a:spcPct val="100000"/>
                        </a:lnSpc>
                        <a:spcAft>
                          <a:spcPts val="800"/>
                        </a:spcAft>
                      </a:pP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6084620"/>
                  </a:ext>
                </a:extLst>
              </a:tr>
              <a:tr h="370840">
                <a:tc>
                  <a:txBody>
                    <a:bodyPr/>
                    <a:lstStyle/>
                    <a:p>
                      <a:pPr algn="ctr">
                        <a:lnSpc>
                          <a:spcPct val="100000"/>
                        </a:lnSpc>
                      </a:pPr>
                      <a:r>
                        <a:rPr lang="en-GB" sz="1600" baseline="0" dirty="0"/>
                        <a:t>GREEN</a:t>
                      </a:r>
                    </a:p>
                  </a:txBody>
                  <a:tcPr/>
                </a:tc>
                <a:tc>
                  <a:txBody>
                    <a:bodyPr/>
                    <a:lstStyle/>
                    <a:p>
                      <a:pPr algn="just">
                        <a:lnSpc>
                          <a:spcPct val="100000"/>
                        </a:lnSpc>
                        <a:spcAft>
                          <a:spcPts val="800"/>
                        </a:spcAft>
                      </a:pPr>
                      <a:r>
                        <a:rPr lang="pt-PT" sz="1600" kern="1200" dirty="0" err="1">
                          <a:solidFill>
                            <a:schemeClr val="dk1"/>
                          </a:solidFill>
                          <a:effectLst/>
                        </a:rPr>
                        <a:t>The</a:t>
                      </a:r>
                      <a:r>
                        <a:rPr lang="pt-PT" sz="1600" kern="1200" dirty="0">
                          <a:solidFill>
                            <a:schemeClr val="dk1"/>
                          </a:solidFill>
                          <a:effectLst/>
                        </a:rPr>
                        <a:t> Green </a:t>
                      </a:r>
                      <a:r>
                        <a:rPr lang="pt-PT" sz="1600" kern="1200" dirty="0" err="1">
                          <a:solidFill>
                            <a:schemeClr val="dk1"/>
                          </a:solidFill>
                          <a:effectLst/>
                        </a:rPr>
                        <a:t>Hat</a:t>
                      </a:r>
                      <a:r>
                        <a:rPr lang="pt-PT" sz="1600" kern="1200" dirty="0">
                          <a:solidFill>
                            <a:schemeClr val="dk1"/>
                          </a:solidFill>
                          <a:effectLst/>
                        </a:rPr>
                        <a:t> </a:t>
                      </a:r>
                      <a:r>
                        <a:rPr lang="pt-PT" sz="1600" kern="1200" dirty="0" err="1">
                          <a:solidFill>
                            <a:schemeClr val="dk1"/>
                          </a:solidFill>
                          <a:effectLst/>
                        </a:rPr>
                        <a:t>focuses</a:t>
                      </a:r>
                      <a:r>
                        <a:rPr lang="pt-PT" sz="1600" kern="1200" dirty="0">
                          <a:solidFill>
                            <a:schemeClr val="dk1"/>
                          </a:solidFill>
                          <a:effectLst/>
                        </a:rPr>
                        <a:t> </a:t>
                      </a:r>
                      <a:r>
                        <a:rPr lang="pt-PT" sz="1600" kern="1200" dirty="0" err="1">
                          <a:solidFill>
                            <a:schemeClr val="dk1"/>
                          </a:solidFill>
                          <a:effectLst/>
                        </a:rPr>
                        <a:t>on</a:t>
                      </a:r>
                      <a:r>
                        <a:rPr lang="pt-PT" sz="1600" kern="1200" dirty="0">
                          <a:solidFill>
                            <a:schemeClr val="dk1"/>
                          </a:solidFill>
                          <a:effectLst/>
                        </a:rPr>
                        <a:t> </a:t>
                      </a:r>
                      <a:r>
                        <a:rPr lang="pt-PT" sz="1600" kern="1200" dirty="0" err="1">
                          <a:solidFill>
                            <a:schemeClr val="dk1"/>
                          </a:solidFill>
                          <a:effectLst/>
                        </a:rPr>
                        <a:t>creativity</a:t>
                      </a:r>
                      <a:r>
                        <a:rPr lang="pt-PT" sz="1600" kern="1200" dirty="0">
                          <a:solidFill>
                            <a:schemeClr val="dk1"/>
                          </a:solidFill>
                          <a:effectLst/>
                        </a:rPr>
                        <a:t>; </a:t>
                      </a:r>
                      <a:r>
                        <a:rPr lang="pt-PT" sz="1600" kern="1200" dirty="0" err="1">
                          <a:solidFill>
                            <a:schemeClr val="dk1"/>
                          </a:solidFill>
                          <a:effectLst/>
                        </a:rPr>
                        <a:t>the</a:t>
                      </a:r>
                      <a:r>
                        <a:rPr lang="pt-PT" sz="1600" kern="1200" dirty="0">
                          <a:solidFill>
                            <a:schemeClr val="dk1"/>
                          </a:solidFill>
                          <a:effectLst/>
                        </a:rPr>
                        <a:t> </a:t>
                      </a:r>
                      <a:r>
                        <a:rPr lang="pt-PT" sz="1600" kern="1200" dirty="0" err="1">
                          <a:solidFill>
                            <a:schemeClr val="dk1"/>
                          </a:solidFill>
                          <a:effectLst/>
                        </a:rPr>
                        <a:t>possibilities</a:t>
                      </a:r>
                      <a:r>
                        <a:rPr lang="pt-PT" sz="1600" kern="1200" dirty="0">
                          <a:solidFill>
                            <a:schemeClr val="dk1"/>
                          </a:solidFill>
                          <a:effectLst/>
                        </a:rPr>
                        <a:t>, </a:t>
                      </a:r>
                      <a:r>
                        <a:rPr lang="pt-PT" sz="1600" kern="1200" dirty="0" err="1">
                          <a:solidFill>
                            <a:schemeClr val="dk1"/>
                          </a:solidFill>
                          <a:effectLst/>
                        </a:rPr>
                        <a:t>alternatives</a:t>
                      </a:r>
                      <a:r>
                        <a:rPr lang="pt-PT" sz="1600" kern="1200" dirty="0">
                          <a:solidFill>
                            <a:schemeClr val="dk1"/>
                          </a:solidFill>
                          <a:effectLst/>
                        </a:rPr>
                        <a:t> </a:t>
                      </a:r>
                      <a:r>
                        <a:rPr lang="pt-PT" sz="1600" kern="1200" dirty="0" err="1">
                          <a:solidFill>
                            <a:schemeClr val="dk1"/>
                          </a:solidFill>
                          <a:effectLst/>
                        </a:rPr>
                        <a:t>and</a:t>
                      </a:r>
                      <a:r>
                        <a:rPr lang="pt-PT" sz="1600" kern="1200" dirty="0">
                          <a:solidFill>
                            <a:schemeClr val="dk1"/>
                          </a:solidFill>
                          <a:effectLst/>
                        </a:rPr>
                        <a:t> </a:t>
                      </a:r>
                      <a:r>
                        <a:rPr lang="pt-PT" sz="1600" kern="1200" dirty="0" err="1">
                          <a:solidFill>
                            <a:schemeClr val="dk1"/>
                          </a:solidFill>
                          <a:effectLst/>
                        </a:rPr>
                        <a:t>new</a:t>
                      </a:r>
                      <a:r>
                        <a:rPr lang="pt-PT" sz="1600" kern="1200" dirty="0">
                          <a:solidFill>
                            <a:schemeClr val="dk1"/>
                          </a:solidFill>
                          <a:effectLst/>
                        </a:rPr>
                        <a:t> </a:t>
                      </a:r>
                      <a:r>
                        <a:rPr lang="pt-PT" sz="1600" kern="1200" dirty="0" err="1">
                          <a:solidFill>
                            <a:schemeClr val="dk1"/>
                          </a:solidFill>
                          <a:effectLst/>
                        </a:rPr>
                        <a:t>ideas</a:t>
                      </a:r>
                      <a:r>
                        <a:rPr lang="pt-PT" sz="1600" kern="1200" dirty="0">
                          <a:solidFill>
                            <a:schemeClr val="dk1"/>
                          </a:solidFill>
                          <a:effectLst/>
                        </a:rPr>
                        <a:t>. </a:t>
                      </a:r>
                      <a:r>
                        <a:rPr lang="pt-PT" sz="1600" kern="1200" dirty="0" err="1">
                          <a:solidFill>
                            <a:schemeClr val="dk1"/>
                          </a:solidFill>
                          <a:effectLst/>
                        </a:rPr>
                        <a:t>It</a:t>
                      </a:r>
                      <a:r>
                        <a:rPr lang="pt-PT" sz="1600" kern="1200" dirty="0">
                          <a:solidFill>
                            <a:schemeClr val="dk1"/>
                          </a:solidFill>
                          <a:effectLst/>
                        </a:rPr>
                        <a:t> </a:t>
                      </a:r>
                      <a:r>
                        <a:rPr lang="pt-PT" sz="1600" kern="1200" dirty="0" err="1">
                          <a:solidFill>
                            <a:schemeClr val="dk1"/>
                          </a:solidFill>
                          <a:effectLst/>
                        </a:rPr>
                        <a:t>is</a:t>
                      </a:r>
                      <a:r>
                        <a:rPr lang="pt-PT" sz="1600" kern="1200" dirty="0">
                          <a:solidFill>
                            <a:schemeClr val="dk1"/>
                          </a:solidFill>
                          <a:effectLst/>
                        </a:rPr>
                        <a:t> </a:t>
                      </a:r>
                      <a:r>
                        <a:rPr lang="pt-PT" sz="1600" kern="1200" dirty="0" err="1">
                          <a:solidFill>
                            <a:schemeClr val="dk1"/>
                          </a:solidFill>
                          <a:effectLst/>
                        </a:rPr>
                        <a:t>an</a:t>
                      </a:r>
                      <a:r>
                        <a:rPr lang="pt-PT" sz="1600" kern="1200" dirty="0">
                          <a:solidFill>
                            <a:schemeClr val="dk1"/>
                          </a:solidFill>
                          <a:effectLst/>
                        </a:rPr>
                        <a:t> </a:t>
                      </a:r>
                      <a:r>
                        <a:rPr lang="pt-PT" sz="1600" kern="1200" dirty="0" err="1">
                          <a:solidFill>
                            <a:schemeClr val="dk1"/>
                          </a:solidFill>
                          <a:effectLst/>
                        </a:rPr>
                        <a:t>opportunity</a:t>
                      </a:r>
                      <a:r>
                        <a:rPr lang="pt-PT" sz="1600" kern="1200" dirty="0">
                          <a:solidFill>
                            <a:schemeClr val="dk1"/>
                          </a:solidFill>
                          <a:effectLst/>
                        </a:rPr>
                        <a:t> to </a:t>
                      </a:r>
                      <a:r>
                        <a:rPr lang="pt-PT" sz="1600" kern="1200" dirty="0" err="1">
                          <a:solidFill>
                            <a:schemeClr val="dk1"/>
                          </a:solidFill>
                          <a:effectLst/>
                        </a:rPr>
                        <a:t>express</a:t>
                      </a:r>
                      <a:r>
                        <a:rPr lang="pt-PT" sz="1600" kern="1200" dirty="0">
                          <a:solidFill>
                            <a:schemeClr val="dk1"/>
                          </a:solidFill>
                          <a:effectLst/>
                        </a:rPr>
                        <a:t> </a:t>
                      </a:r>
                      <a:r>
                        <a:rPr lang="pt-PT" sz="1600" kern="1200" dirty="0" err="1">
                          <a:solidFill>
                            <a:schemeClr val="dk1"/>
                          </a:solidFill>
                          <a:effectLst/>
                        </a:rPr>
                        <a:t>new</a:t>
                      </a:r>
                      <a:r>
                        <a:rPr lang="pt-PT" sz="1600" kern="1200" dirty="0">
                          <a:solidFill>
                            <a:schemeClr val="dk1"/>
                          </a:solidFill>
                          <a:effectLst/>
                        </a:rPr>
                        <a:t> </a:t>
                      </a:r>
                      <a:r>
                        <a:rPr lang="pt-PT" sz="1600" kern="1200" dirty="0" err="1">
                          <a:solidFill>
                            <a:schemeClr val="dk1"/>
                          </a:solidFill>
                          <a:effectLst/>
                        </a:rPr>
                        <a:t>concepts</a:t>
                      </a:r>
                      <a:r>
                        <a:rPr lang="pt-PT" sz="1600" kern="1200" dirty="0">
                          <a:solidFill>
                            <a:schemeClr val="dk1"/>
                          </a:solidFill>
                          <a:effectLst/>
                        </a:rPr>
                        <a:t> </a:t>
                      </a:r>
                      <a:r>
                        <a:rPr lang="pt-PT" sz="1600" kern="1200" dirty="0" err="1">
                          <a:solidFill>
                            <a:schemeClr val="dk1"/>
                          </a:solidFill>
                          <a:effectLst/>
                        </a:rPr>
                        <a:t>and</a:t>
                      </a:r>
                      <a:r>
                        <a:rPr lang="pt-PT" sz="1600" kern="1200" dirty="0">
                          <a:solidFill>
                            <a:schemeClr val="dk1"/>
                          </a:solidFill>
                          <a:effectLst/>
                        </a:rPr>
                        <a:t> </a:t>
                      </a:r>
                      <a:r>
                        <a:rPr lang="pt-PT" sz="1600" kern="1200" dirty="0" err="1">
                          <a:solidFill>
                            <a:schemeClr val="dk1"/>
                          </a:solidFill>
                          <a:effectLst/>
                        </a:rPr>
                        <a:t>new</a:t>
                      </a:r>
                      <a:r>
                        <a:rPr lang="pt-PT" sz="1600" kern="1200" dirty="0">
                          <a:solidFill>
                            <a:schemeClr val="dk1"/>
                          </a:solidFill>
                          <a:effectLst/>
                        </a:rPr>
                        <a:t> </a:t>
                      </a:r>
                      <a:r>
                        <a:rPr lang="pt-PT" sz="1600" kern="1200" dirty="0" err="1">
                          <a:solidFill>
                            <a:schemeClr val="dk1"/>
                          </a:solidFill>
                          <a:effectLst/>
                        </a:rPr>
                        <a:t>perceptions</a:t>
                      </a:r>
                      <a:r>
                        <a:rPr lang="pt-PT" sz="1600" kern="1200" dirty="0">
                          <a:solidFill>
                            <a:schemeClr val="dk1"/>
                          </a:solidFill>
                          <a:effectLst/>
                        </a:rPr>
                        <a:t>.</a:t>
                      </a:r>
                    </a:p>
                    <a:p>
                      <a:pPr algn="just">
                        <a:lnSpc>
                          <a:spcPct val="100000"/>
                        </a:lnSpc>
                        <a:spcAft>
                          <a:spcPts val="800"/>
                        </a:spcAft>
                      </a:pPr>
                      <a:endParaRPr lang="pt-PT" sz="1600" kern="1200" baseline="0" dirty="0">
                        <a:solidFill>
                          <a:schemeClr val="dk1"/>
                        </a:solidFill>
                        <a:effectLst/>
                      </a:endParaRPr>
                    </a:p>
                    <a:p>
                      <a:pPr algn="just">
                        <a:lnSpc>
                          <a:spcPct val="100000"/>
                        </a:lnSpc>
                        <a:spcAft>
                          <a:spcPts val="800"/>
                        </a:spcAft>
                      </a:pP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endParaRPr lang="en-GB"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615938"/>
                  </a:ext>
                </a:extLst>
              </a:tr>
              <a:tr h="370840">
                <a:tc>
                  <a:txBody>
                    <a:bodyPr/>
                    <a:lstStyle/>
                    <a:p>
                      <a:pPr algn="ctr">
                        <a:lnSpc>
                          <a:spcPct val="100000"/>
                        </a:lnSpc>
                      </a:pPr>
                      <a:r>
                        <a:rPr lang="en-GB" sz="1600" baseline="0" dirty="0"/>
                        <a:t>BLUE</a:t>
                      </a:r>
                    </a:p>
                  </a:txBody>
                  <a:tcPr/>
                </a:tc>
                <a:tc>
                  <a:txBody>
                    <a:bodyPr/>
                    <a:lstStyle/>
                    <a:p>
                      <a:pPr algn="just">
                        <a:lnSpc>
                          <a:spcPct val="100000"/>
                        </a:lnSpc>
                        <a:spcAft>
                          <a:spcPts val="800"/>
                        </a:spcAft>
                      </a:pPr>
                      <a:r>
                        <a:rPr lang="pt-PT" sz="1600" kern="1200" dirty="0" err="1">
                          <a:solidFill>
                            <a:schemeClr val="dk1"/>
                          </a:solidFill>
                          <a:effectLst/>
                        </a:rPr>
                        <a:t>The</a:t>
                      </a:r>
                      <a:r>
                        <a:rPr lang="pt-PT" sz="1600" kern="1200" dirty="0">
                          <a:solidFill>
                            <a:schemeClr val="dk1"/>
                          </a:solidFill>
                          <a:effectLst/>
                        </a:rPr>
                        <a:t> </a:t>
                      </a:r>
                      <a:r>
                        <a:rPr lang="pt-PT" sz="1600" kern="1200" dirty="0" err="1">
                          <a:solidFill>
                            <a:schemeClr val="dk1"/>
                          </a:solidFill>
                          <a:effectLst/>
                        </a:rPr>
                        <a:t>Blue</a:t>
                      </a:r>
                      <a:r>
                        <a:rPr lang="pt-PT" sz="1600" kern="1200" dirty="0">
                          <a:solidFill>
                            <a:schemeClr val="dk1"/>
                          </a:solidFill>
                          <a:effectLst/>
                        </a:rPr>
                        <a:t> </a:t>
                      </a:r>
                      <a:r>
                        <a:rPr lang="pt-PT" sz="1600" kern="1200" dirty="0" err="1">
                          <a:solidFill>
                            <a:schemeClr val="dk1"/>
                          </a:solidFill>
                          <a:effectLst/>
                        </a:rPr>
                        <a:t>Hat</a:t>
                      </a:r>
                      <a:r>
                        <a:rPr lang="pt-PT" sz="1600" kern="1200" dirty="0">
                          <a:solidFill>
                            <a:schemeClr val="dk1"/>
                          </a:solidFill>
                          <a:effectLst/>
                        </a:rPr>
                        <a:t> </a:t>
                      </a:r>
                      <a:r>
                        <a:rPr lang="pt-PT" sz="1600" kern="1200" dirty="0" err="1">
                          <a:solidFill>
                            <a:schemeClr val="dk1"/>
                          </a:solidFill>
                          <a:effectLst/>
                        </a:rPr>
                        <a:t>is</a:t>
                      </a:r>
                      <a:r>
                        <a:rPr lang="pt-PT" sz="1600" kern="1200" dirty="0">
                          <a:solidFill>
                            <a:schemeClr val="dk1"/>
                          </a:solidFill>
                          <a:effectLst/>
                        </a:rPr>
                        <a:t> </a:t>
                      </a:r>
                      <a:r>
                        <a:rPr lang="pt-PT" sz="1600" kern="1200" dirty="0" err="1">
                          <a:solidFill>
                            <a:schemeClr val="dk1"/>
                          </a:solidFill>
                          <a:effectLst/>
                        </a:rPr>
                        <a:t>used</a:t>
                      </a:r>
                      <a:r>
                        <a:rPr lang="pt-PT" sz="1600" kern="1200" dirty="0">
                          <a:solidFill>
                            <a:schemeClr val="dk1"/>
                          </a:solidFill>
                          <a:effectLst/>
                        </a:rPr>
                        <a:t> to </a:t>
                      </a:r>
                      <a:r>
                        <a:rPr lang="pt-PT" sz="1600" kern="1200" dirty="0" err="1">
                          <a:solidFill>
                            <a:schemeClr val="dk1"/>
                          </a:solidFill>
                          <a:effectLst/>
                        </a:rPr>
                        <a:t>manage</a:t>
                      </a:r>
                      <a:r>
                        <a:rPr lang="pt-PT" sz="1600" kern="1200" dirty="0">
                          <a:solidFill>
                            <a:schemeClr val="dk1"/>
                          </a:solidFill>
                          <a:effectLst/>
                        </a:rPr>
                        <a:t> </a:t>
                      </a:r>
                      <a:r>
                        <a:rPr lang="pt-PT" sz="1600" kern="1200" dirty="0" err="1">
                          <a:solidFill>
                            <a:schemeClr val="dk1"/>
                          </a:solidFill>
                          <a:effectLst/>
                        </a:rPr>
                        <a:t>the</a:t>
                      </a:r>
                      <a:r>
                        <a:rPr lang="pt-PT" sz="1600" kern="1200" dirty="0">
                          <a:solidFill>
                            <a:schemeClr val="dk1"/>
                          </a:solidFill>
                          <a:effectLst/>
                        </a:rPr>
                        <a:t> </a:t>
                      </a:r>
                      <a:r>
                        <a:rPr lang="pt-PT" sz="1600" kern="1200" dirty="0" err="1">
                          <a:solidFill>
                            <a:schemeClr val="dk1"/>
                          </a:solidFill>
                          <a:effectLst/>
                        </a:rPr>
                        <a:t>thought</a:t>
                      </a:r>
                      <a:r>
                        <a:rPr lang="pt-PT" sz="1600" kern="1200" dirty="0">
                          <a:solidFill>
                            <a:schemeClr val="dk1"/>
                          </a:solidFill>
                          <a:effectLst/>
                        </a:rPr>
                        <a:t> </a:t>
                      </a:r>
                      <a:r>
                        <a:rPr lang="pt-PT" sz="1600" kern="1200" dirty="0" err="1">
                          <a:solidFill>
                            <a:schemeClr val="dk1"/>
                          </a:solidFill>
                          <a:effectLst/>
                        </a:rPr>
                        <a:t>process</a:t>
                      </a:r>
                      <a:r>
                        <a:rPr lang="pt-PT" sz="1600" kern="1200" dirty="0">
                          <a:solidFill>
                            <a:schemeClr val="dk1"/>
                          </a:solidFill>
                          <a:effectLst/>
                        </a:rPr>
                        <a:t>. </a:t>
                      </a:r>
                      <a:r>
                        <a:rPr lang="pt-PT" sz="1600" kern="1200" dirty="0" err="1">
                          <a:solidFill>
                            <a:schemeClr val="dk1"/>
                          </a:solidFill>
                          <a:effectLst/>
                        </a:rPr>
                        <a:t>It</a:t>
                      </a:r>
                      <a:r>
                        <a:rPr lang="pt-PT" sz="1600" kern="1200" dirty="0">
                          <a:solidFill>
                            <a:schemeClr val="dk1"/>
                          </a:solidFill>
                          <a:effectLst/>
                        </a:rPr>
                        <a:t> </a:t>
                      </a:r>
                      <a:r>
                        <a:rPr lang="pt-PT" sz="1600" kern="1200" dirty="0" err="1">
                          <a:solidFill>
                            <a:schemeClr val="dk1"/>
                          </a:solidFill>
                          <a:effectLst/>
                        </a:rPr>
                        <a:t>is</a:t>
                      </a:r>
                      <a:r>
                        <a:rPr lang="pt-PT" sz="1600" kern="1200" dirty="0">
                          <a:solidFill>
                            <a:schemeClr val="dk1"/>
                          </a:solidFill>
                          <a:effectLst/>
                        </a:rPr>
                        <a:t> </a:t>
                      </a:r>
                      <a:r>
                        <a:rPr lang="pt-PT" sz="1600" kern="1200" dirty="0" err="1">
                          <a:solidFill>
                            <a:schemeClr val="dk1"/>
                          </a:solidFill>
                          <a:effectLst/>
                        </a:rPr>
                        <a:t>the</a:t>
                      </a:r>
                      <a:r>
                        <a:rPr lang="pt-PT" sz="1600" kern="1200" dirty="0">
                          <a:solidFill>
                            <a:schemeClr val="dk1"/>
                          </a:solidFill>
                          <a:effectLst/>
                        </a:rPr>
                        <a:t> </a:t>
                      </a:r>
                      <a:r>
                        <a:rPr lang="pt-PT" sz="1600" kern="1200" dirty="0" err="1">
                          <a:solidFill>
                            <a:schemeClr val="dk1"/>
                          </a:solidFill>
                          <a:effectLst/>
                        </a:rPr>
                        <a:t>control</a:t>
                      </a:r>
                      <a:r>
                        <a:rPr lang="pt-PT" sz="1600" kern="1200" dirty="0">
                          <a:solidFill>
                            <a:schemeClr val="dk1"/>
                          </a:solidFill>
                          <a:effectLst/>
                        </a:rPr>
                        <a:t> </a:t>
                      </a:r>
                      <a:r>
                        <a:rPr lang="pt-PT" sz="1600" kern="1200" dirty="0" err="1">
                          <a:solidFill>
                            <a:schemeClr val="dk1"/>
                          </a:solidFill>
                          <a:effectLst/>
                        </a:rPr>
                        <a:t>mechanism</a:t>
                      </a:r>
                      <a:r>
                        <a:rPr lang="pt-PT" sz="1600" kern="1200" dirty="0">
                          <a:solidFill>
                            <a:schemeClr val="dk1"/>
                          </a:solidFill>
                          <a:effectLst/>
                        </a:rPr>
                        <a:t> </a:t>
                      </a:r>
                      <a:r>
                        <a:rPr lang="pt-PT" sz="1600" kern="1200" dirty="0" err="1">
                          <a:solidFill>
                            <a:schemeClr val="dk1"/>
                          </a:solidFill>
                          <a:effectLst/>
                        </a:rPr>
                        <a:t>that</a:t>
                      </a:r>
                      <a:r>
                        <a:rPr lang="pt-PT" sz="1600" kern="1200" dirty="0">
                          <a:solidFill>
                            <a:schemeClr val="dk1"/>
                          </a:solidFill>
                          <a:effectLst/>
                        </a:rPr>
                        <a:t> </a:t>
                      </a:r>
                      <a:r>
                        <a:rPr lang="pt-PT" sz="1600" kern="1200" dirty="0" err="1">
                          <a:solidFill>
                            <a:schemeClr val="dk1"/>
                          </a:solidFill>
                          <a:effectLst/>
                        </a:rPr>
                        <a:t>ensures</a:t>
                      </a:r>
                      <a:r>
                        <a:rPr lang="pt-PT" sz="1600" kern="1200" dirty="0">
                          <a:solidFill>
                            <a:schemeClr val="dk1"/>
                          </a:solidFill>
                          <a:effectLst/>
                        </a:rPr>
                        <a:t> </a:t>
                      </a:r>
                      <a:r>
                        <a:rPr lang="pt-PT" sz="1600" kern="1200" dirty="0" err="1">
                          <a:solidFill>
                            <a:schemeClr val="dk1"/>
                          </a:solidFill>
                          <a:effectLst/>
                        </a:rPr>
                        <a:t>that</a:t>
                      </a:r>
                      <a:r>
                        <a:rPr lang="pt-PT" sz="1600" kern="1200" dirty="0">
                          <a:solidFill>
                            <a:schemeClr val="dk1"/>
                          </a:solidFill>
                          <a:effectLst/>
                        </a:rPr>
                        <a:t> </a:t>
                      </a:r>
                      <a:r>
                        <a:rPr lang="pt-PT" sz="1600" kern="1200" dirty="0" err="1">
                          <a:solidFill>
                            <a:schemeClr val="dk1"/>
                          </a:solidFill>
                          <a:effectLst/>
                        </a:rPr>
                        <a:t>the</a:t>
                      </a:r>
                      <a:r>
                        <a:rPr lang="pt-PT" sz="1600" kern="1200" dirty="0">
                          <a:solidFill>
                            <a:schemeClr val="dk1"/>
                          </a:solidFill>
                          <a:effectLst/>
                        </a:rPr>
                        <a:t> </a:t>
                      </a:r>
                      <a:r>
                        <a:rPr lang="pt-PT" sz="1600" kern="1200" dirty="0" err="1">
                          <a:solidFill>
                            <a:schemeClr val="dk1"/>
                          </a:solidFill>
                          <a:effectLst/>
                        </a:rPr>
                        <a:t>indications</a:t>
                      </a:r>
                      <a:r>
                        <a:rPr lang="pt-PT" sz="1600" kern="1200" dirty="0">
                          <a:solidFill>
                            <a:schemeClr val="dk1"/>
                          </a:solidFill>
                          <a:effectLst/>
                        </a:rPr>
                        <a:t> </a:t>
                      </a:r>
                      <a:r>
                        <a:rPr lang="pt-PT" sz="1600" kern="1200" dirty="0" err="1">
                          <a:solidFill>
                            <a:schemeClr val="dk1"/>
                          </a:solidFill>
                          <a:effectLst/>
                        </a:rPr>
                        <a:t>of</a:t>
                      </a:r>
                      <a:r>
                        <a:rPr lang="pt-PT" sz="1600" kern="1200" dirty="0">
                          <a:solidFill>
                            <a:schemeClr val="dk1"/>
                          </a:solidFill>
                          <a:effectLst/>
                        </a:rPr>
                        <a:t> </a:t>
                      </a:r>
                      <a:r>
                        <a:rPr lang="pt-PT" sz="1600" kern="1200" dirty="0" err="1">
                          <a:solidFill>
                            <a:schemeClr val="dk1"/>
                          </a:solidFill>
                          <a:effectLst/>
                        </a:rPr>
                        <a:t>the</a:t>
                      </a:r>
                      <a:r>
                        <a:rPr lang="pt-PT" sz="1600" kern="1200" dirty="0">
                          <a:solidFill>
                            <a:schemeClr val="dk1"/>
                          </a:solidFill>
                          <a:effectLst/>
                        </a:rPr>
                        <a:t> </a:t>
                      </a:r>
                      <a:r>
                        <a:rPr lang="pt-PT" sz="1600" kern="1200" dirty="0" err="1">
                          <a:solidFill>
                            <a:schemeClr val="dk1"/>
                          </a:solidFill>
                          <a:effectLst/>
                        </a:rPr>
                        <a:t>Six</a:t>
                      </a:r>
                      <a:r>
                        <a:rPr lang="pt-PT" sz="1600" kern="1200" dirty="0">
                          <a:solidFill>
                            <a:schemeClr val="dk1"/>
                          </a:solidFill>
                          <a:effectLst/>
                        </a:rPr>
                        <a:t> </a:t>
                      </a:r>
                      <a:r>
                        <a:rPr lang="pt-PT" sz="1600" kern="1200" dirty="0" err="1">
                          <a:solidFill>
                            <a:schemeClr val="dk1"/>
                          </a:solidFill>
                          <a:effectLst/>
                        </a:rPr>
                        <a:t>Thinking</a:t>
                      </a:r>
                      <a:r>
                        <a:rPr lang="pt-PT" sz="1600" kern="1200" dirty="0">
                          <a:solidFill>
                            <a:schemeClr val="dk1"/>
                          </a:solidFill>
                          <a:effectLst/>
                        </a:rPr>
                        <a:t> </a:t>
                      </a:r>
                      <a:r>
                        <a:rPr lang="pt-PT" sz="1600" kern="1200" dirty="0" err="1">
                          <a:solidFill>
                            <a:schemeClr val="dk1"/>
                          </a:solidFill>
                          <a:effectLst/>
                        </a:rPr>
                        <a:t>Hats</a:t>
                      </a:r>
                      <a:r>
                        <a:rPr lang="pt-PT" sz="1600" kern="1200" dirty="0">
                          <a:solidFill>
                            <a:schemeClr val="dk1"/>
                          </a:solidFill>
                          <a:effectLst/>
                        </a:rPr>
                        <a:t>® are </a:t>
                      </a:r>
                      <a:r>
                        <a:rPr lang="pt-PT" sz="1600" kern="1200" dirty="0" err="1">
                          <a:solidFill>
                            <a:schemeClr val="dk1"/>
                          </a:solidFill>
                          <a:effectLst/>
                        </a:rPr>
                        <a:t>observed</a:t>
                      </a:r>
                      <a:r>
                        <a:rPr lang="pt-PT" sz="1600" kern="1200" dirty="0">
                          <a:solidFill>
                            <a:schemeClr val="dk1"/>
                          </a:solidFill>
                          <a:effectLst/>
                        </a:rPr>
                        <a:t>.</a:t>
                      </a:r>
                    </a:p>
                    <a:p>
                      <a:pPr algn="just">
                        <a:lnSpc>
                          <a:spcPct val="100000"/>
                        </a:lnSpc>
                        <a:spcAft>
                          <a:spcPts val="800"/>
                        </a:spcAft>
                      </a:pPr>
                      <a:endParaRPr lang="en-GB"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endParaRPr lang="en-GB" sz="1600" dirty="0">
                        <a:effectLst/>
                      </a:endParaRPr>
                    </a:p>
                    <a:p>
                      <a:pPr algn="just">
                        <a:lnSpc>
                          <a:spcPct val="100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9308508"/>
                  </a:ext>
                </a:extLst>
              </a:tr>
            </a:tbl>
          </a:graphicData>
        </a:graphic>
      </p:graphicFrame>
      <p:pic>
        <p:nvPicPr>
          <p:cNvPr id="7" name="Picture 6">
            <a:extLst>
              <a:ext uri="{FF2B5EF4-FFF2-40B4-BE49-F238E27FC236}">
                <a16:creationId xmlns:a16="http://schemas.microsoft.com/office/drawing/2014/main" id="{F76E94DC-ADEF-F048-A1E3-4221D93DA82B}"/>
              </a:ext>
            </a:extLst>
          </p:cNvPr>
          <p:cNvPicPr/>
          <p:nvPr/>
        </p:nvPicPr>
        <p:blipFill>
          <a:blip r:embed="rId2"/>
          <a:stretch>
            <a:fillRect/>
          </a:stretch>
        </p:blipFill>
        <p:spPr>
          <a:xfrm>
            <a:off x="457200" y="1988840"/>
            <a:ext cx="597024" cy="539304"/>
          </a:xfrm>
          <a:prstGeom prst="rect">
            <a:avLst/>
          </a:prstGeom>
        </p:spPr>
      </p:pic>
      <p:pic>
        <p:nvPicPr>
          <p:cNvPr id="8" name="Picture 7">
            <a:extLst>
              <a:ext uri="{FF2B5EF4-FFF2-40B4-BE49-F238E27FC236}">
                <a16:creationId xmlns:a16="http://schemas.microsoft.com/office/drawing/2014/main" id="{AE797B70-E382-C047-A297-EE2254D6E101}"/>
              </a:ext>
            </a:extLst>
          </p:cNvPr>
          <p:cNvPicPr/>
          <p:nvPr/>
        </p:nvPicPr>
        <p:blipFill>
          <a:blip r:embed="rId3"/>
          <a:stretch>
            <a:fillRect/>
          </a:stretch>
        </p:blipFill>
        <p:spPr>
          <a:xfrm>
            <a:off x="529208" y="3789040"/>
            <a:ext cx="525016" cy="606549"/>
          </a:xfrm>
          <a:prstGeom prst="rect">
            <a:avLst/>
          </a:prstGeom>
        </p:spPr>
      </p:pic>
      <p:pic>
        <p:nvPicPr>
          <p:cNvPr id="9" name="Picture 8">
            <a:extLst>
              <a:ext uri="{FF2B5EF4-FFF2-40B4-BE49-F238E27FC236}">
                <a16:creationId xmlns:a16="http://schemas.microsoft.com/office/drawing/2014/main" id="{BBF94D4D-7EAF-B942-8764-79130D67A656}"/>
              </a:ext>
            </a:extLst>
          </p:cNvPr>
          <p:cNvPicPr/>
          <p:nvPr/>
        </p:nvPicPr>
        <p:blipFill>
          <a:blip r:embed="rId4"/>
          <a:stretch>
            <a:fillRect/>
          </a:stretch>
        </p:blipFill>
        <p:spPr>
          <a:xfrm>
            <a:off x="577964" y="5409976"/>
            <a:ext cx="427504" cy="539304"/>
          </a:xfrm>
          <a:prstGeom prst="rect">
            <a:avLst/>
          </a:prstGeom>
        </p:spPr>
      </p:pic>
    </p:spTree>
    <p:extLst>
      <p:ext uri="{BB962C8B-B14F-4D97-AF65-F5344CB8AC3E}">
        <p14:creationId xmlns:p14="http://schemas.microsoft.com/office/powerpoint/2010/main" val="142053530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83C2-C614-8A4A-B410-968385C3021D}"/>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err="1">
                <a:solidFill>
                  <a:srgbClr val="C00000"/>
                </a:solidFill>
                <a:latin typeface="Arial" panose="020B0604020202020204" pitchFamily="34" charset="0"/>
                <a:ea typeface="+mn-ea"/>
                <a:cs typeface="+mn-cs"/>
              </a:rPr>
              <a:t>Exercise</a:t>
            </a:r>
            <a:r>
              <a:rPr lang="pt-PT" sz="3600" b="1" kern="1200" dirty="0">
                <a:solidFill>
                  <a:srgbClr val="C00000"/>
                </a:solidFill>
                <a:latin typeface="Arial" panose="020B0604020202020204" pitchFamily="34" charset="0"/>
                <a:ea typeface="+mn-ea"/>
                <a:cs typeface="+mn-cs"/>
              </a:rPr>
              <a:t> 2</a:t>
            </a:r>
          </a:p>
        </p:txBody>
      </p:sp>
      <p:sp>
        <p:nvSpPr>
          <p:cNvPr id="3" name="Content Placeholder 2">
            <a:extLst>
              <a:ext uri="{FF2B5EF4-FFF2-40B4-BE49-F238E27FC236}">
                <a16:creationId xmlns:a16="http://schemas.microsoft.com/office/drawing/2014/main" id="{BA8F9A2C-349F-C54F-A571-87E1F091A129}"/>
              </a:ext>
            </a:extLst>
          </p:cNvPr>
          <p:cNvSpPr>
            <a:spLocks noGrp="1"/>
          </p:cNvSpPr>
          <p:nvPr>
            <p:ph idx="1"/>
          </p:nvPr>
        </p:nvSpPr>
        <p:spPr>
          <a:xfrm>
            <a:off x="457200" y="1340768"/>
            <a:ext cx="8229600" cy="5015582"/>
          </a:xfrm>
        </p:spPr>
        <p:txBody>
          <a:bodyPr/>
          <a:lstStyle/>
          <a:p>
            <a:pPr marL="0" indent="0">
              <a:lnSpc>
                <a:spcPct val="150000"/>
              </a:lnSpc>
              <a:buNone/>
            </a:pPr>
            <a:r>
              <a:rPr lang="pt-PT" sz="1800" b="1" dirty="0" err="1">
                <a:solidFill>
                  <a:srgbClr val="C00000"/>
                </a:solidFill>
              </a:rPr>
              <a:t>Good</a:t>
            </a:r>
            <a:r>
              <a:rPr lang="pt-PT" sz="1800" b="1" dirty="0">
                <a:solidFill>
                  <a:srgbClr val="C00000"/>
                </a:solidFill>
              </a:rPr>
              <a:t> </a:t>
            </a:r>
            <a:r>
              <a:rPr lang="pt-PT" sz="1800" b="1" dirty="0" err="1">
                <a:solidFill>
                  <a:srgbClr val="C00000"/>
                </a:solidFill>
              </a:rPr>
              <a:t>morning</a:t>
            </a:r>
            <a:r>
              <a:rPr lang="pt-PT" sz="1800" b="1" dirty="0">
                <a:solidFill>
                  <a:srgbClr val="C00000"/>
                </a:solidFill>
              </a:rPr>
              <a:t> Chefs!</a:t>
            </a:r>
            <a:endParaRPr lang="pt-PT" sz="1800" dirty="0"/>
          </a:p>
          <a:p>
            <a:pPr marL="0" indent="0">
              <a:lnSpc>
                <a:spcPct val="150000"/>
              </a:lnSpc>
              <a:buNone/>
            </a:pPr>
            <a:r>
              <a:rPr lang="pt-PT" sz="1600" dirty="0" err="1"/>
              <a:t>And</a:t>
            </a:r>
            <a:r>
              <a:rPr lang="pt-PT" sz="1600" dirty="0"/>
              <a:t> </a:t>
            </a:r>
            <a:r>
              <a:rPr lang="pt-PT" sz="1600" dirty="0" err="1"/>
              <a:t>now</a:t>
            </a:r>
            <a:r>
              <a:rPr lang="pt-PT" sz="1600" dirty="0"/>
              <a:t> </a:t>
            </a:r>
            <a:r>
              <a:rPr lang="pt-PT" sz="1600" dirty="0" err="1"/>
              <a:t>that</a:t>
            </a:r>
            <a:r>
              <a:rPr lang="pt-PT" sz="1600" dirty="0"/>
              <a:t> </a:t>
            </a:r>
            <a:r>
              <a:rPr lang="pt-PT" sz="1600" dirty="0" err="1"/>
              <a:t>we've</a:t>
            </a:r>
            <a:r>
              <a:rPr lang="pt-PT" sz="1600" dirty="0"/>
              <a:t> </a:t>
            </a:r>
            <a:r>
              <a:rPr lang="pt-PT" sz="1600" dirty="0" err="1"/>
              <a:t>got</a:t>
            </a:r>
            <a:r>
              <a:rPr lang="pt-PT" sz="1600" dirty="0"/>
              <a:t> </a:t>
            </a:r>
            <a:r>
              <a:rPr lang="pt-PT" sz="1600" dirty="0" err="1"/>
              <a:t>the</a:t>
            </a:r>
            <a:r>
              <a:rPr lang="pt-PT" sz="1600" dirty="0"/>
              <a:t> </a:t>
            </a:r>
            <a:r>
              <a:rPr lang="pt-PT" sz="1600" b="1" dirty="0" err="1">
                <a:solidFill>
                  <a:srgbClr val="C00000"/>
                </a:solidFill>
              </a:rPr>
              <a:t>World's</a:t>
            </a:r>
            <a:r>
              <a:rPr lang="pt-PT" sz="1600" b="1" dirty="0">
                <a:solidFill>
                  <a:srgbClr val="C00000"/>
                </a:solidFill>
              </a:rPr>
              <a:t> </a:t>
            </a:r>
            <a:r>
              <a:rPr lang="pt-PT" sz="1600" b="1" dirty="0" err="1">
                <a:solidFill>
                  <a:srgbClr val="C00000"/>
                </a:solidFill>
              </a:rPr>
              <a:t>Best</a:t>
            </a:r>
            <a:r>
              <a:rPr lang="pt-PT" sz="1600" b="1" dirty="0">
                <a:solidFill>
                  <a:srgbClr val="C00000"/>
                </a:solidFill>
              </a:rPr>
              <a:t> Chocolate </a:t>
            </a:r>
            <a:r>
              <a:rPr lang="pt-PT" sz="1600" b="1" dirty="0" err="1">
                <a:solidFill>
                  <a:srgbClr val="C00000"/>
                </a:solidFill>
              </a:rPr>
              <a:t>Cake</a:t>
            </a:r>
            <a:r>
              <a:rPr lang="pt-PT" sz="1600" dirty="0"/>
              <a:t>, </a:t>
            </a:r>
            <a:r>
              <a:rPr lang="pt-PT" sz="1600" dirty="0" err="1"/>
              <a:t>How</a:t>
            </a:r>
            <a:r>
              <a:rPr lang="pt-PT" sz="1600" dirty="0"/>
              <a:t> are </a:t>
            </a:r>
            <a:r>
              <a:rPr lang="pt-PT" sz="1600" dirty="0" err="1"/>
              <a:t>we</a:t>
            </a:r>
            <a:r>
              <a:rPr lang="pt-PT" sz="1600" dirty="0"/>
              <a:t> </a:t>
            </a:r>
            <a:r>
              <a:rPr lang="pt-PT" sz="1600" dirty="0" err="1"/>
              <a:t>going</a:t>
            </a:r>
            <a:r>
              <a:rPr lang="pt-PT" sz="1600" dirty="0"/>
              <a:t> to </a:t>
            </a:r>
            <a:r>
              <a:rPr lang="pt-PT" sz="1600" dirty="0" err="1"/>
              <a:t>get</a:t>
            </a:r>
            <a:r>
              <a:rPr lang="pt-PT" sz="1600" dirty="0"/>
              <a:t> </a:t>
            </a:r>
            <a:r>
              <a:rPr lang="pt-PT" sz="1600" dirty="0" err="1"/>
              <a:t>it</a:t>
            </a:r>
            <a:r>
              <a:rPr lang="pt-PT" sz="1600" dirty="0"/>
              <a:t> to </a:t>
            </a:r>
            <a:r>
              <a:rPr lang="pt-PT" sz="1600" dirty="0" err="1"/>
              <a:t>the</a:t>
            </a:r>
            <a:r>
              <a:rPr lang="pt-PT" sz="1600" dirty="0"/>
              <a:t> </a:t>
            </a:r>
            <a:r>
              <a:rPr lang="pt-PT" sz="1600" dirty="0" err="1"/>
              <a:t>sweet</a:t>
            </a:r>
            <a:r>
              <a:rPr lang="pt-PT" sz="1600" dirty="0"/>
              <a:t> </a:t>
            </a:r>
            <a:r>
              <a:rPr lang="pt-PT" sz="1600" dirty="0" err="1"/>
              <a:t>tooths</a:t>
            </a:r>
            <a:r>
              <a:rPr lang="pt-PT" sz="1600" dirty="0"/>
              <a:t> </a:t>
            </a:r>
            <a:r>
              <a:rPr lang="pt-PT" sz="1600" dirty="0" err="1"/>
              <a:t>of</a:t>
            </a:r>
            <a:r>
              <a:rPr lang="pt-PT" sz="1600" dirty="0"/>
              <a:t> </a:t>
            </a:r>
            <a:r>
              <a:rPr lang="pt-PT" sz="1600" dirty="0" err="1"/>
              <a:t>this</a:t>
            </a:r>
            <a:r>
              <a:rPr lang="pt-PT" sz="1600" dirty="0"/>
              <a:t> </a:t>
            </a:r>
            <a:r>
              <a:rPr lang="pt-PT" sz="1600" dirty="0" err="1"/>
              <a:t>world</a:t>
            </a:r>
            <a:r>
              <a:rPr lang="pt-PT" sz="1600" dirty="0"/>
              <a:t>?</a:t>
            </a:r>
          </a:p>
          <a:p>
            <a:pPr marL="0" indent="0">
              <a:lnSpc>
                <a:spcPct val="150000"/>
              </a:lnSpc>
              <a:buNone/>
            </a:pPr>
            <a:r>
              <a:rPr lang="pt-PT" sz="1600" dirty="0" err="1"/>
              <a:t>Using</a:t>
            </a:r>
            <a:r>
              <a:rPr lang="pt-PT" sz="1600" dirty="0"/>
              <a:t> </a:t>
            </a:r>
            <a:r>
              <a:rPr lang="pt-PT" sz="1600" dirty="0" err="1"/>
              <a:t>the</a:t>
            </a:r>
            <a:r>
              <a:rPr lang="pt-PT" sz="1600" dirty="0"/>
              <a:t> </a:t>
            </a:r>
            <a:r>
              <a:rPr lang="pt-PT" sz="1600" dirty="0" err="1"/>
              <a:t>Six</a:t>
            </a:r>
            <a:r>
              <a:rPr lang="pt-PT" sz="1600" dirty="0"/>
              <a:t> </a:t>
            </a:r>
            <a:r>
              <a:rPr lang="pt-PT" sz="1600" dirty="0" err="1"/>
              <a:t>Thinking</a:t>
            </a:r>
            <a:r>
              <a:rPr lang="pt-PT" sz="1600" dirty="0"/>
              <a:t> </a:t>
            </a:r>
            <a:r>
              <a:rPr lang="pt-PT" sz="1600" dirty="0" err="1"/>
              <a:t>Hats</a:t>
            </a:r>
            <a:r>
              <a:rPr lang="pt-PT" sz="1600" dirty="0"/>
              <a:t>™ </a:t>
            </a:r>
            <a:r>
              <a:rPr lang="pt-PT" sz="1600" dirty="0" err="1"/>
              <a:t>methodology</a:t>
            </a:r>
            <a:r>
              <a:rPr lang="pt-PT" sz="1600" dirty="0"/>
              <a:t> </a:t>
            </a:r>
            <a:r>
              <a:rPr lang="pt-PT" sz="1600" dirty="0" err="1"/>
              <a:t>and</a:t>
            </a:r>
            <a:r>
              <a:rPr lang="pt-PT" sz="1600" dirty="0"/>
              <a:t> </a:t>
            </a:r>
            <a:r>
              <a:rPr lang="pt-PT" sz="1600" dirty="0" err="1"/>
              <a:t>using</a:t>
            </a:r>
            <a:r>
              <a:rPr lang="pt-PT" sz="1600" dirty="0"/>
              <a:t> </a:t>
            </a:r>
            <a:r>
              <a:rPr lang="pt-PT" sz="1600" dirty="0" err="1"/>
              <a:t>one</a:t>
            </a:r>
            <a:r>
              <a:rPr lang="pt-PT" sz="1600" dirty="0"/>
              <a:t> </a:t>
            </a:r>
            <a:r>
              <a:rPr lang="pt-PT" sz="1600" dirty="0" err="1"/>
              <a:t>Hat</a:t>
            </a:r>
            <a:r>
              <a:rPr lang="pt-PT" sz="1600" dirty="0"/>
              <a:t> </a:t>
            </a:r>
            <a:r>
              <a:rPr lang="pt-PT" sz="1600" dirty="0" err="1"/>
              <a:t>at</a:t>
            </a:r>
            <a:r>
              <a:rPr lang="pt-PT" sz="1600" dirty="0"/>
              <a:t> a time, </a:t>
            </a:r>
            <a:r>
              <a:rPr lang="pt-PT" sz="1600" dirty="0" err="1"/>
              <a:t>you</a:t>
            </a:r>
            <a:r>
              <a:rPr lang="pt-PT" sz="1600" dirty="0"/>
              <a:t> </a:t>
            </a:r>
            <a:r>
              <a:rPr lang="pt-PT" sz="1600" dirty="0" err="1"/>
              <a:t>will</a:t>
            </a:r>
            <a:r>
              <a:rPr lang="pt-PT" sz="1600" dirty="0"/>
              <a:t> </a:t>
            </a:r>
            <a:r>
              <a:rPr lang="pt-PT" sz="1600" dirty="0" err="1"/>
              <a:t>meet</a:t>
            </a:r>
            <a:r>
              <a:rPr lang="pt-PT" sz="1600" dirty="0"/>
              <a:t> </a:t>
            </a:r>
            <a:r>
              <a:rPr lang="pt-PT" sz="1600" dirty="0" err="1"/>
              <a:t>with</a:t>
            </a:r>
            <a:r>
              <a:rPr lang="pt-PT" sz="1600" dirty="0"/>
              <a:t> </a:t>
            </a:r>
            <a:r>
              <a:rPr lang="pt-PT" sz="1600" dirty="0" err="1"/>
              <a:t>your</a:t>
            </a:r>
            <a:r>
              <a:rPr lang="pt-PT" sz="1600" dirty="0"/>
              <a:t> </a:t>
            </a:r>
            <a:r>
              <a:rPr lang="pt-PT" sz="1600" dirty="0" err="1"/>
              <a:t>working</a:t>
            </a:r>
            <a:r>
              <a:rPr lang="pt-PT" sz="1600" dirty="0"/>
              <a:t> </a:t>
            </a:r>
            <a:r>
              <a:rPr lang="pt-PT" sz="1600" dirty="0" err="1"/>
              <a:t>group</a:t>
            </a:r>
            <a:r>
              <a:rPr lang="pt-PT" sz="1600" dirty="0"/>
              <a:t> </a:t>
            </a:r>
            <a:r>
              <a:rPr lang="pt-PT" sz="1600" dirty="0" err="1"/>
              <a:t>and</a:t>
            </a:r>
            <a:r>
              <a:rPr lang="pt-PT" sz="1600" dirty="0"/>
              <a:t> </a:t>
            </a:r>
            <a:r>
              <a:rPr lang="pt-PT" sz="1600" dirty="0" err="1"/>
              <a:t>think</a:t>
            </a:r>
            <a:r>
              <a:rPr lang="pt-PT" sz="1600" dirty="0"/>
              <a:t> </a:t>
            </a:r>
            <a:r>
              <a:rPr lang="pt-PT" sz="1600" dirty="0" err="1"/>
              <a:t>about</a:t>
            </a:r>
            <a:r>
              <a:rPr lang="pt-PT" sz="1600" dirty="0"/>
              <a:t> </a:t>
            </a:r>
            <a:r>
              <a:rPr lang="pt-PT" sz="1600" dirty="0" err="1"/>
              <a:t>how</a:t>
            </a:r>
            <a:r>
              <a:rPr lang="pt-PT" sz="1600" dirty="0"/>
              <a:t> </a:t>
            </a:r>
            <a:r>
              <a:rPr lang="pt-PT" sz="1600" dirty="0" err="1"/>
              <a:t>you</a:t>
            </a:r>
            <a:r>
              <a:rPr lang="pt-PT" sz="1600" dirty="0"/>
              <a:t> </a:t>
            </a:r>
            <a:r>
              <a:rPr lang="pt-PT" sz="1600" dirty="0" err="1"/>
              <a:t>will</a:t>
            </a:r>
            <a:r>
              <a:rPr lang="pt-PT" sz="1600" dirty="0"/>
              <a:t> </a:t>
            </a:r>
            <a:r>
              <a:rPr lang="pt-PT" sz="1600" dirty="0" err="1"/>
              <a:t>market</a:t>
            </a:r>
            <a:r>
              <a:rPr lang="pt-PT" sz="1600" dirty="0"/>
              <a:t> </a:t>
            </a:r>
            <a:r>
              <a:rPr lang="pt-PT" sz="1600" dirty="0" err="1"/>
              <a:t>the</a:t>
            </a:r>
            <a:r>
              <a:rPr lang="pt-PT" sz="1600" dirty="0"/>
              <a:t> </a:t>
            </a:r>
            <a:r>
              <a:rPr lang="pt-PT" sz="1600" dirty="0" err="1"/>
              <a:t>Best</a:t>
            </a:r>
            <a:r>
              <a:rPr lang="pt-PT" sz="1600" dirty="0"/>
              <a:t> Chocolate </a:t>
            </a:r>
            <a:r>
              <a:rPr lang="pt-PT" sz="1600" dirty="0" err="1"/>
              <a:t>Cake</a:t>
            </a:r>
            <a:r>
              <a:rPr lang="pt-PT" sz="1600" dirty="0"/>
              <a:t> in </a:t>
            </a:r>
            <a:r>
              <a:rPr lang="pt-PT" sz="1600" dirty="0" err="1"/>
              <a:t>the</a:t>
            </a:r>
            <a:r>
              <a:rPr lang="pt-PT" sz="1600" dirty="0"/>
              <a:t> </a:t>
            </a:r>
            <a:r>
              <a:rPr lang="pt-PT" sz="1600" dirty="0" err="1"/>
              <a:t>World</a:t>
            </a:r>
            <a:r>
              <a:rPr lang="pt-PT" sz="1600" dirty="0"/>
              <a:t>! </a:t>
            </a:r>
            <a:r>
              <a:rPr lang="pt-PT" sz="1600" dirty="0" err="1"/>
              <a:t>You</a:t>
            </a:r>
            <a:r>
              <a:rPr lang="pt-PT" sz="1600" dirty="0"/>
              <a:t> </a:t>
            </a:r>
            <a:r>
              <a:rPr lang="pt-PT" sz="1600" dirty="0" err="1"/>
              <a:t>have</a:t>
            </a:r>
            <a:r>
              <a:rPr lang="pt-PT" sz="1600" dirty="0"/>
              <a:t> to </a:t>
            </a:r>
            <a:r>
              <a:rPr lang="pt-PT" sz="1600" dirty="0" err="1"/>
              <a:t>choose</a:t>
            </a:r>
            <a:r>
              <a:rPr lang="pt-PT" sz="1600" dirty="0"/>
              <a:t> a </a:t>
            </a:r>
            <a:r>
              <a:rPr lang="pt-PT" sz="1600" dirty="0" err="1"/>
              <a:t>colleague</a:t>
            </a:r>
            <a:r>
              <a:rPr lang="pt-PT" sz="1600" dirty="0"/>
              <a:t> </a:t>
            </a:r>
            <a:r>
              <a:rPr lang="pt-PT" sz="1600" dirty="0" err="1"/>
              <a:t>from</a:t>
            </a:r>
            <a:r>
              <a:rPr lang="pt-PT" sz="1600" dirty="0"/>
              <a:t> </a:t>
            </a:r>
            <a:r>
              <a:rPr lang="pt-PT" sz="1600" dirty="0" err="1"/>
              <a:t>the</a:t>
            </a:r>
            <a:r>
              <a:rPr lang="pt-PT" sz="1600" dirty="0"/>
              <a:t> </a:t>
            </a:r>
            <a:r>
              <a:rPr lang="pt-PT" sz="1600" dirty="0" err="1"/>
              <a:t>group</a:t>
            </a:r>
            <a:r>
              <a:rPr lang="pt-PT" sz="1600" dirty="0"/>
              <a:t> to </a:t>
            </a:r>
            <a:r>
              <a:rPr lang="pt-PT" sz="1600" dirty="0" err="1"/>
              <a:t>be</a:t>
            </a:r>
            <a:r>
              <a:rPr lang="pt-PT" sz="1600" dirty="0"/>
              <a:t> </a:t>
            </a:r>
            <a:r>
              <a:rPr lang="pt-PT" sz="1600" dirty="0" err="1"/>
              <a:t>your</a:t>
            </a:r>
            <a:r>
              <a:rPr lang="pt-PT" sz="1600" dirty="0"/>
              <a:t> </a:t>
            </a:r>
            <a:r>
              <a:rPr lang="pt-PT" sz="1600" dirty="0" err="1"/>
              <a:t>Blue</a:t>
            </a:r>
            <a:r>
              <a:rPr lang="pt-PT" sz="1600" dirty="0"/>
              <a:t> </a:t>
            </a:r>
            <a:r>
              <a:rPr lang="pt-PT" sz="1600" dirty="0" err="1"/>
              <a:t>Hat</a:t>
            </a:r>
            <a:r>
              <a:rPr lang="pt-PT" sz="1600" dirty="0"/>
              <a:t>, i.e. </a:t>
            </a:r>
            <a:r>
              <a:rPr lang="pt-PT" sz="1600" dirty="0" err="1"/>
              <a:t>the</a:t>
            </a:r>
            <a:r>
              <a:rPr lang="pt-PT" sz="1600" dirty="0"/>
              <a:t> </a:t>
            </a:r>
            <a:r>
              <a:rPr lang="pt-PT" sz="1600" dirty="0" err="1"/>
              <a:t>moderator</a:t>
            </a:r>
            <a:r>
              <a:rPr lang="pt-PT" sz="1600" dirty="0"/>
              <a:t>. </a:t>
            </a:r>
            <a:r>
              <a:rPr lang="pt-PT" sz="1600" dirty="0" err="1"/>
              <a:t>Don't</a:t>
            </a:r>
            <a:r>
              <a:rPr lang="pt-PT" sz="1600" dirty="0"/>
              <a:t> </a:t>
            </a:r>
            <a:r>
              <a:rPr lang="pt-PT" sz="1600" dirty="0" err="1"/>
              <a:t>forget</a:t>
            </a:r>
            <a:r>
              <a:rPr lang="pt-PT" sz="1600" dirty="0"/>
              <a:t> to </a:t>
            </a:r>
            <a:r>
              <a:rPr lang="pt-PT" sz="1600" b="1" dirty="0" err="1">
                <a:solidFill>
                  <a:srgbClr val="C00000"/>
                </a:solidFill>
              </a:rPr>
              <a:t>wear</a:t>
            </a:r>
            <a:r>
              <a:rPr lang="pt-PT" sz="1600" b="1" dirty="0">
                <a:solidFill>
                  <a:srgbClr val="C00000"/>
                </a:solidFill>
              </a:rPr>
              <a:t> </a:t>
            </a:r>
            <a:r>
              <a:rPr lang="pt-PT" sz="1600" b="1" dirty="0" err="1">
                <a:solidFill>
                  <a:srgbClr val="C00000"/>
                </a:solidFill>
              </a:rPr>
              <a:t>one</a:t>
            </a:r>
            <a:r>
              <a:rPr lang="pt-PT" sz="1600" b="1" dirty="0">
                <a:solidFill>
                  <a:srgbClr val="C00000"/>
                </a:solidFill>
              </a:rPr>
              <a:t> </a:t>
            </a:r>
            <a:r>
              <a:rPr lang="pt-PT" sz="1600" b="1" dirty="0" err="1">
                <a:solidFill>
                  <a:srgbClr val="C00000"/>
                </a:solidFill>
              </a:rPr>
              <a:t>hat</a:t>
            </a:r>
            <a:r>
              <a:rPr lang="pt-PT" sz="1600" b="1" dirty="0">
                <a:solidFill>
                  <a:srgbClr val="C00000"/>
                </a:solidFill>
              </a:rPr>
              <a:t> </a:t>
            </a:r>
            <a:r>
              <a:rPr lang="pt-PT" sz="1600" b="1" dirty="0" err="1">
                <a:solidFill>
                  <a:srgbClr val="C00000"/>
                </a:solidFill>
              </a:rPr>
              <a:t>at</a:t>
            </a:r>
            <a:r>
              <a:rPr lang="pt-PT" sz="1600" b="1" dirty="0">
                <a:solidFill>
                  <a:srgbClr val="C00000"/>
                </a:solidFill>
              </a:rPr>
              <a:t> a time</a:t>
            </a:r>
            <a:r>
              <a:rPr lang="pt-PT" sz="1600" dirty="0">
                <a:solidFill>
                  <a:srgbClr val="C00000"/>
                </a:solidFill>
              </a:rPr>
              <a:t>.</a:t>
            </a:r>
            <a:endParaRPr lang="pt-PT" sz="1600" dirty="0"/>
          </a:p>
          <a:p>
            <a:pPr marL="0" indent="0">
              <a:lnSpc>
                <a:spcPct val="150000"/>
              </a:lnSpc>
              <a:buNone/>
            </a:pPr>
            <a:r>
              <a:rPr lang="pt-PT" sz="1600" dirty="0"/>
              <a:t>To do </a:t>
            </a:r>
            <a:r>
              <a:rPr lang="pt-PT" sz="1600" dirty="0" err="1"/>
              <a:t>this</a:t>
            </a:r>
            <a:r>
              <a:rPr lang="pt-PT" sz="1600" dirty="0"/>
              <a:t>, </a:t>
            </a:r>
            <a:r>
              <a:rPr lang="pt-PT" sz="1600" dirty="0" err="1"/>
              <a:t>they</a:t>
            </a:r>
            <a:r>
              <a:rPr lang="pt-PT" sz="1600" dirty="0"/>
              <a:t> can </a:t>
            </a:r>
            <a:r>
              <a:rPr lang="pt-PT" sz="1600" dirty="0" err="1"/>
              <a:t>think</a:t>
            </a:r>
            <a:r>
              <a:rPr lang="pt-PT" sz="1600" dirty="0"/>
              <a:t> </a:t>
            </a:r>
            <a:r>
              <a:rPr lang="pt-PT" sz="1600" dirty="0" err="1"/>
              <a:t>of</a:t>
            </a:r>
            <a:r>
              <a:rPr lang="pt-PT" sz="1600" dirty="0"/>
              <a:t> </a:t>
            </a:r>
            <a:r>
              <a:rPr lang="pt-PT" sz="1600" dirty="0" err="1"/>
              <a:t>several</a:t>
            </a:r>
            <a:r>
              <a:rPr lang="pt-PT" sz="1600" dirty="0"/>
              <a:t> </a:t>
            </a:r>
            <a:r>
              <a:rPr lang="pt-PT" sz="1600" dirty="0" err="1"/>
              <a:t>aspects</a:t>
            </a:r>
            <a:r>
              <a:rPr lang="pt-PT" sz="1600" dirty="0"/>
              <a:t>:</a:t>
            </a:r>
          </a:p>
          <a:p>
            <a:pPr lvl="1"/>
            <a:r>
              <a:rPr lang="pt-PT" sz="1600" dirty="0" err="1"/>
              <a:t>Where</a:t>
            </a:r>
            <a:r>
              <a:rPr lang="pt-PT" sz="1600" dirty="0"/>
              <a:t> </a:t>
            </a:r>
            <a:r>
              <a:rPr lang="pt-PT" sz="1600" dirty="0" err="1"/>
              <a:t>and</a:t>
            </a:r>
            <a:r>
              <a:rPr lang="pt-PT" sz="1600" dirty="0"/>
              <a:t> </a:t>
            </a:r>
            <a:r>
              <a:rPr lang="pt-PT" sz="1600" dirty="0" err="1"/>
              <a:t>how</a:t>
            </a:r>
            <a:r>
              <a:rPr lang="pt-PT" sz="1600" dirty="0"/>
              <a:t> </a:t>
            </a:r>
            <a:r>
              <a:rPr lang="pt-PT" sz="1600" dirty="0" err="1"/>
              <a:t>they</a:t>
            </a:r>
            <a:r>
              <a:rPr lang="pt-PT" sz="1600" dirty="0"/>
              <a:t> </a:t>
            </a:r>
            <a:r>
              <a:rPr lang="pt-PT" sz="1600" dirty="0" err="1"/>
              <a:t>will</a:t>
            </a:r>
            <a:r>
              <a:rPr lang="pt-PT" sz="1600" dirty="0"/>
              <a:t> </a:t>
            </a:r>
            <a:r>
              <a:rPr lang="pt-PT" sz="1600" dirty="0" err="1"/>
              <a:t>sell</a:t>
            </a:r>
            <a:r>
              <a:rPr lang="pt-PT" sz="1600" dirty="0"/>
              <a:t>?</a:t>
            </a:r>
          </a:p>
          <a:p>
            <a:pPr lvl="1"/>
            <a:r>
              <a:rPr lang="pt-PT" sz="1600" dirty="0" err="1"/>
              <a:t>Who</a:t>
            </a:r>
            <a:r>
              <a:rPr lang="pt-PT" sz="1600" dirty="0"/>
              <a:t> do </a:t>
            </a:r>
            <a:r>
              <a:rPr lang="pt-PT" sz="1600" dirty="0" err="1"/>
              <a:t>you</a:t>
            </a:r>
            <a:r>
              <a:rPr lang="pt-PT" sz="1600" dirty="0"/>
              <a:t> </a:t>
            </a:r>
            <a:r>
              <a:rPr lang="pt-PT" sz="1600" dirty="0" err="1"/>
              <a:t>want</a:t>
            </a:r>
            <a:r>
              <a:rPr lang="pt-PT" sz="1600" dirty="0"/>
              <a:t> to </a:t>
            </a:r>
            <a:r>
              <a:rPr lang="pt-PT" sz="1600" dirty="0" err="1"/>
              <a:t>sell</a:t>
            </a:r>
            <a:r>
              <a:rPr lang="pt-PT" sz="1600" dirty="0"/>
              <a:t> to? </a:t>
            </a:r>
            <a:r>
              <a:rPr lang="pt-PT" sz="1600" dirty="0" err="1"/>
              <a:t>Consumers</a:t>
            </a:r>
            <a:r>
              <a:rPr lang="pt-PT" sz="1600" dirty="0"/>
              <a:t>? </a:t>
            </a:r>
            <a:r>
              <a:rPr lang="pt-PT" sz="1600" dirty="0" err="1"/>
              <a:t>Other</a:t>
            </a:r>
            <a:r>
              <a:rPr lang="pt-PT" sz="1600" dirty="0"/>
              <a:t> </a:t>
            </a:r>
            <a:r>
              <a:rPr lang="pt-PT" sz="1600" dirty="0" err="1"/>
              <a:t>companies</a:t>
            </a:r>
            <a:r>
              <a:rPr lang="pt-PT" sz="1600" dirty="0"/>
              <a:t>?</a:t>
            </a:r>
          </a:p>
          <a:p>
            <a:pPr lvl="1"/>
            <a:r>
              <a:rPr lang="pt-PT" sz="1600" dirty="0"/>
              <a:t>Marketing?</a:t>
            </a:r>
          </a:p>
          <a:p>
            <a:pPr lvl="1"/>
            <a:r>
              <a:rPr lang="pt-PT" sz="1600" dirty="0" err="1"/>
              <a:t>Collaborators</a:t>
            </a:r>
            <a:r>
              <a:rPr lang="pt-PT" sz="1600" dirty="0"/>
              <a:t>?</a:t>
            </a:r>
          </a:p>
          <a:p>
            <a:pPr lvl="1"/>
            <a:r>
              <a:rPr lang="pt-PT" sz="1600" dirty="0" err="1"/>
              <a:t>What</a:t>
            </a:r>
            <a:r>
              <a:rPr lang="pt-PT" sz="1600" dirty="0"/>
              <a:t> </a:t>
            </a:r>
            <a:r>
              <a:rPr lang="pt-PT" sz="1600" dirty="0" err="1"/>
              <a:t>is</a:t>
            </a:r>
            <a:r>
              <a:rPr lang="pt-PT" sz="1600" dirty="0"/>
              <a:t> </a:t>
            </a:r>
            <a:r>
              <a:rPr lang="pt-PT" sz="1600" dirty="0" err="1"/>
              <a:t>your</a:t>
            </a:r>
            <a:r>
              <a:rPr lang="pt-PT" sz="1600" dirty="0"/>
              <a:t> </a:t>
            </a:r>
            <a:r>
              <a:rPr lang="pt-PT" sz="1600" dirty="0" err="1"/>
              <a:t>differentiation</a:t>
            </a:r>
            <a:r>
              <a:rPr lang="pt-PT" sz="1600" dirty="0"/>
              <a:t>?</a:t>
            </a:r>
          </a:p>
          <a:p>
            <a:pPr lvl="1"/>
            <a:r>
              <a:rPr lang="pt-PT" sz="1600" dirty="0"/>
              <a:t>Price?</a:t>
            </a:r>
          </a:p>
        </p:txBody>
      </p:sp>
      <p:sp>
        <p:nvSpPr>
          <p:cNvPr id="4" name="Slide Number Placeholder 3">
            <a:extLst>
              <a:ext uri="{FF2B5EF4-FFF2-40B4-BE49-F238E27FC236}">
                <a16:creationId xmlns:a16="http://schemas.microsoft.com/office/drawing/2014/main" id="{7187385D-AD2B-2741-9850-4D16D1188D2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32</a:t>
            </a:fld>
            <a:endParaRPr lang="en-PT" dirty="0"/>
          </a:p>
        </p:txBody>
      </p:sp>
    </p:spTree>
    <p:extLst>
      <p:ext uri="{BB962C8B-B14F-4D97-AF65-F5344CB8AC3E}">
        <p14:creationId xmlns:p14="http://schemas.microsoft.com/office/powerpoint/2010/main" val="420867573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D872-6973-6E44-B7D9-C948CBFBAAF1}"/>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1. Case </a:t>
            </a:r>
            <a:r>
              <a:rPr lang="pt-PT" sz="3600" b="1" kern="1200" dirty="0" err="1">
                <a:solidFill>
                  <a:srgbClr val="C00000"/>
                </a:solidFill>
                <a:latin typeface="Arial" panose="020B0604020202020204" pitchFamily="34" charset="0"/>
                <a:ea typeface="+mn-ea"/>
                <a:cs typeface="+mn-cs"/>
              </a:rPr>
              <a:t>analysis</a:t>
            </a:r>
            <a:endParaRPr lang="pt-PT" sz="3600" b="1" kern="1200" dirty="0">
              <a:solidFill>
                <a:srgbClr val="C00000"/>
              </a:solidFill>
              <a:latin typeface="Arial" panose="020B0604020202020204" pitchFamily="34" charset="0"/>
              <a:ea typeface="+mn-ea"/>
              <a:cs typeface="+mn-cs"/>
            </a:endParaRPr>
          </a:p>
        </p:txBody>
      </p:sp>
      <p:sp>
        <p:nvSpPr>
          <p:cNvPr id="3" name="Content Placeholder 2">
            <a:extLst>
              <a:ext uri="{FF2B5EF4-FFF2-40B4-BE49-F238E27FC236}">
                <a16:creationId xmlns:a16="http://schemas.microsoft.com/office/drawing/2014/main" id="{D46F647E-0CA5-6540-BF0F-3CD90147D208}"/>
              </a:ext>
            </a:extLst>
          </p:cNvPr>
          <p:cNvSpPr>
            <a:spLocks noGrp="1"/>
          </p:cNvSpPr>
          <p:nvPr>
            <p:ph idx="1"/>
          </p:nvPr>
        </p:nvSpPr>
        <p:spPr/>
        <p:txBody>
          <a:bodyPr/>
          <a:lstStyle/>
          <a:p>
            <a:pPr algn="just"/>
            <a:r>
              <a:rPr lang="pt-PT" sz="2000" dirty="0" err="1">
                <a:solidFill>
                  <a:srgbClr val="000000"/>
                </a:solidFill>
              </a:rPr>
              <a:t>The</a:t>
            </a:r>
            <a:r>
              <a:rPr lang="pt-PT" sz="2000" dirty="0">
                <a:solidFill>
                  <a:srgbClr val="000000"/>
                </a:solidFill>
              </a:rPr>
              <a:t> case </a:t>
            </a:r>
            <a:r>
              <a:rPr lang="pt-PT" sz="2000" dirty="0" err="1">
                <a:solidFill>
                  <a:srgbClr val="000000"/>
                </a:solidFill>
              </a:rPr>
              <a:t>analysis</a:t>
            </a:r>
            <a:r>
              <a:rPr lang="pt-PT" sz="2000" dirty="0">
                <a:solidFill>
                  <a:srgbClr val="000000"/>
                </a:solidFill>
              </a:rPr>
              <a:t> </a:t>
            </a:r>
            <a:r>
              <a:rPr lang="pt-PT" sz="2000" dirty="0" err="1">
                <a:solidFill>
                  <a:srgbClr val="000000"/>
                </a:solidFill>
              </a:rPr>
              <a:t>consists</a:t>
            </a:r>
            <a:r>
              <a:rPr lang="pt-PT" sz="2000" dirty="0">
                <a:solidFill>
                  <a:srgbClr val="000000"/>
                </a:solidFill>
              </a:rPr>
              <a:t> </a:t>
            </a:r>
            <a:r>
              <a:rPr lang="pt-PT" sz="2000" dirty="0" err="1">
                <a:solidFill>
                  <a:srgbClr val="000000"/>
                </a:solidFill>
              </a:rPr>
              <a:t>of</a:t>
            </a:r>
            <a:r>
              <a:rPr lang="pt-PT" sz="2000" dirty="0">
                <a:solidFill>
                  <a:srgbClr val="000000"/>
                </a:solidFill>
              </a:rPr>
              <a:t>:</a:t>
            </a:r>
          </a:p>
          <a:p>
            <a:pPr marL="800100" lvl="1" indent="-342900" algn="just">
              <a:buFont typeface="+mj-lt"/>
              <a:buAutoNum type="arabicPeriod"/>
            </a:pPr>
            <a:r>
              <a:rPr lang="pt-PT" sz="1800" dirty="0">
                <a:solidFill>
                  <a:srgbClr val="000000"/>
                </a:solidFill>
              </a:rPr>
              <a:t>a </a:t>
            </a:r>
            <a:r>
              <a:rPr lang="pt-PT" sz="1800" b="1" dirty="0" err="1">
                <a:solidFill>
                  <a:srgbClr val="000000"/>
                </a:solidFill>
              </a:rPr>
              <a:t>written</a:t>
            </a:r>
            <a:r>
              <a:rPr lang="pt-PT" sz="1800" b="1" dirty="0">
                <a:solidFill>
                  <a:srgbClr val="000000"/>
                </a:solidFill>
              </a:rPr>
              <a:t> report </a:t>
            </a:r>
            <a:r>
              <a:rPr lang="pt-PT" sz="1800" dirty="0" err="1">
                <a:solidFill>
                  <a:srgbClr val="000000"/>
                </a:solidFill>
              </a:rPr>
              <a:t>analyzing</a:t>
            </a:r>
            <a:r>
              <a:rPr lang="pt-PT" sz="1800" dirty="0">
                <a:solidFill>
                  <a:srgbClr val="000000"/>
                </a:solidFill>
              </a:rPr>
              <a:t>/</a:t>
            </a:r>
            <a:r>
              <a:rPr lang="pt-PT" sz="1800" dirty="0" err="1">
                <a:solidFill>
                  <a:srgbClr val="000000"/>
                </a:solidFill>
              </a:rPr>
              <a:t>describing</a:t>
            </a:r>
            <a:r>
              <a:rPr lang="pt-PT" sz="1800" dirty="0">
                <a:solidFill>
                  <a:srgbClr val="000000"/>
                </a:solidFill>
              </a:rPr>
              <a:t> a </a:t>
            </a:r>
            <a:r>
              <a:rPr lang="pt-PT" sz="1800" dirty="0" err="1">
                <a:solidFill>
                  <a:srgbClr val="000000"/>
                </a:solidFill>
              </a:rPr>
              <a:t>company</a:t>
            </a:r>
            <a:r>
              <a:rPr lang="pt-PT" sz="1800" dirty="0">
                <a:solidFill>
                  <a:srgbClr val="000000"/>
                </a:solidFill>
              </a:rPr>
              <a:t> </a:t>
            </a:r>
            <a:r>
              <a:rPr lang="pt-PT" sz="1800" dirty="0" err="1">
                <a:solidFill>
                  <a:srgbClr val="000000"/>
                </a:solidFill>
              </a:rPr>
              <a:t>based</a:t>
            </a:r>
            <a:r>
              <a:rPr lang="pt-PT" sz="1800" dirty="0">
                <a:solidFill>
                  <a:srgbClr val="000000"/>
                </a:solidFill>
              </a:rPr>
              <a:t> </a:t>
            </a:r>
            <a:r>
              <a:rPr lang="pt-PT" sz="1800" dirty="0" err="1">
                <a:solidFill>
                  <a:srgbClr val="000000"/>
                </a:solidFill>
              </a:rPr>
              <a:t>on</a:t>
            </a:r>
            <a:r>
              <a:rPr lang="pt-PT" sz="1800" dirty="0">
                <a:solidFill>
                  <a:srgbClr val="000000"/>
                </a:solidFill>
              </a:rPr>
              <a:t> a </a:t>
            </a:r>
            <a:r>
              <a:rPr lang="pt-PT" sz="1800" dirty="0" err="1">
                <a:solidFill>
                  <a:srgbClr val="000000"/>
                </a:solidFill>
              </a:rPr>
              <a:t>chapter</a:t>
            </a:r>
            <a:r>
              <a:rPr lang="pt-PT" sz="1800" dirty="0">
                <a:solidFill>
                  <a:srgbClr val="000000"/>
                </a:solidFill>
              </a:rPr>
              <a:t>/</a:t>
            </a:r>
            <a:r>
              <a:rPr lang="pt-PT" sz="1800" dirty="0" err="1">
                <a:solidFill>
                  <a:srgbClr val="000000"/>
                </a:solidFill>
              </a:rPr>
              <a:t>topic</a:t>
            </a:r>
            <a:r>
              <a:rPr lang="pt-PT" sz="1800" dirty="0">
                <a:solidFill>
                  <a:srgbClr val="000000"/>
                </a:solidFill>
              </a:rPr>
              <a:t> </a:t>
            </a:r>
            <a:r>
              <a:rPr lang="pt-PT" sz="1800" dirty="0" err="1">
                <a:solidFill>
                  <a:srgbClr val="000000"/>
                </a:solidFill>
              </a:rPr>
              <a:t>of</a:t>
            </a:r>
            <a:r>
              <a:rPr lang="pt-PT" sz="1800" dirty="0">
                <a:solidFill>
                  <a:srgbClr val="000000"/>
                </a:solidFill>
              </a:rPr>
              <a:t> </a:t>
            </a:r>
            <a:r>
              <a:rPr lang="pt-PT" sz="1800" dirty="0" err="1">
                <a:solidFill>
                  <a:srgbClr val="000000"/>
                </a:solidFill>
              </a:rPr>
              <a:t>the</a:t>
            </a:r>
            <a:r>
              <a:rPr lang="pt-PT" sz="1800" dirty="0">
                <a:solidFill>
                  <a:srgbClr val="000000"/>
                </a:solidFill>
              </a:rPr>
              <a:t> </a:t>
            </a:r>
            <a:r>
              <a:rPr lang="pt-PT" sz="1800" dirty="0" err="1">
                <a:solidFill>
                  <a:srgbClr val="000000"/>
                </a:solidFill>
              </a:rPr>
              <a:t>theoretical</a:t>
            </a:r>
            <a:r>
              <a:rPr lang="pt-PT" sz="1800" dirty="0">
                <a:solidFill>
                  <a:srgbClr val="000000"/>
                </a:solidFill>
              </a:rPr>
              <a:t> </a:t>
            </a:r>
            <a:r>
              <a:rPr lang="pt-PT" sz="1800" dirty="0" err="1">
                <a:solidFill>
                  <a:srgbClr val="000000"/>
                </a:solidFill>
              </a:rPr>
              <a:t>subject</a:t>
            </a:r>
            <a:r>
              <a:rPr lang="pt-PT" sz="1800" dirty="0">
                <a:solidFill>
                  <a:srgbClr val="000000"/>
                </a:solidFill>
              </a:rPr>
              <a:t> (</a:t>
            </a:r>
            <a:r>
              <a:rPr lang="pt-PT" sz="1800" dirty="0" err="1">
                <a:solidFill>
                  <a:srgbClr val="000000"/>
                </a:solidFill>
              </a:rPr>
              <a:t>the</a:t>
            </a:r>
            <a:r>
              <a:rPr lang="pt-PT" sz="1800" dirty="0">
                <a:solidFill>
                  <a:srgbClr val="000000"/>
                </a:solidFill>
              </a:rPr>
              <a:t> </a:t>
            </a:r>
            <a:r>
              <a:rPr lang="pt-PT" sz="1800" dirty="0" err="1">
                <a:solidFill>
                  <a:srgbClr val="000000"/>
                </a:solidFill>
              </a:rPr>
              <a:t>company</a:t>
            </a:r>
            <a:r>
              <a:rPr lang="pt-PT" sz="1800" dirty="0">
                <a:solidFill>
                  <a:srgbClr val="000000"/>
                </a:solidFill>
              </a:rPr>
              <a:t> </a:t>
            </a:r>
            <a:r>
              <a:rPr lang="pt-PT" sz="1800" dirty="0" err="1">
                <a:solidFill>
                  <a:srgbClr val="000000"/>
                </a:solidFill>
              </a:rPr>
              <a:t>is</a:t>
            </a:r>
            <a:r>
              <a:rPr lang="pt-PT" sz="1800" dirty="0">
                <a:solidFill>
                  <a:srgbClr val="000000"/>
                </a:solidFill>
              </a:rPr>
              <a:t> </a:t>
            </a:r>
            <a:r>
              <a:rPr lang="pt-PT" sz="1800" dirty="0" err="1">
                <a:solidFill>
                  <a:srgbClr val="000000"/>
                </a:solidFill>
              </a:rPr>
              <a:t>chosen</a:t>
            </a:r>
            <a:r>
              <a:rPr lang="pt-PT" sz="1800" dirty="0">
                <a:solidFill>
                  <a:srgbClr val="000000"/>
                </a:solidFill>
              </a:rPr>
              <a:t> </a:t>
            </a:r>
            <a:r>
              <a:rPr lang="pt-PT" sz="1800" dirty="0" err="1">
                <a:solidFill>
                  <a:srgbClr val="000000"/>
                </a:solidFill>
              </a:rPr>
              <a:t>by</a:t>
            </a:r>
            <a:r>
              <a:rPr lang="pt-PT" sz="1800" dirty="0">
                <a:solidFill>
                  <a:srgbClr val="000000"/>
                </a:solidFill>
              </a:rPr>
              <a:t> </a:t>
            </a:r>
            <a:r>
              <a:rPr lang="pt-PT" sz="1800" dirty="0" err="1">
                <a:solidFill>
                  <a:srgbClr val="000000"/>
                </a:solidFill>
              </a:rPr>
              <a:t>the</a:t>
            </a:r>
            <a:r>
              <a:rPr lang="pt-PT" sz="1800" dirty="0">
                <a:solidFill>
                  <a:srgbClr val="000000"/>
                </a:solidFill>
              </a:rPr>
              <a:t> </a:t>
            </a:r>
            <a:r>
              <a:rPr lang="pt-PT" sz="1800" dirty="0" err="1">
                <a:solidFill>
                  <a:srgbClr val="000000"/>
                </a:solidFill>
              </a:rPr>
              <a:t>Students</a:t>
            </a:r>
            <a:r>
              <a:rPr lang="pt-PT" sz="1800" dirty="0">
                <a:solidFill>
                  <a:srgbClr val="000000"/>
                </a:solidFill>
              </a:rPr>
              <a:t>);</a:t>
            </a:r>
          </a:p>
          <a:p>
            <a:pPr marL="800100" lvl="1" indent="-342900" algn="just">
              <a:buFont typeface="+mj-lt"/>
              <a:buAutoNum type="arabicPeriod"/>
            </a:pPr>
            <a:r>
              <a:rPr lang="pt-PT" sz="1800" dirty="0" err="1">
                <a:solidFill>
                  <a:srgbClr val="000000"/>
                </a:solidFill>
              </a:rPr>
              <a:t>an</a:t>
            </a:r>
            <a:r>
              <a:rPr lang="pt-PT" sz="1800" dirty="0">
                <a:solidFill>
                  <a:srgbClr val="000000"/>
                </a:solidFill>
              </a:rPr>
              <a:t> oral </a:t>
            </a:r>
            <a:r>
              <a:rPr lang="pt-PT" sz="1800" dirty="0" err="1">
                <a:solidFill>
                  <a:srgbClr val="000000"/>
                </a:solidFill>
              </a:rPr>
              <a:t>presentation</a:t>
            </a:r>
            <a:r>
              <a:rPr lang="pt-PT" sz="1800" dirty="0">
                <a:solidFill>
                  <a:srgbClr val="000000"/>
                </a:solidFill>
              </a:rPr>
              <a:t> </a:t>
            </a:r>
            <a:r>
              <a:rPr lang="pt-PT" sz="1800" dirty="0" err="1">
                <a:solidFill>
                  <a:srgbClr val="000000"/>
                </a:solidFill>
              </a:rPr>
              <a:t>of</a:t>
            </a:r>
            <a:r>
              <a:rPr lang="pt-PT" sz="1800" dirty="0">
                <a:solidFill>
                  <a:srgbClr val="000000"/>
                </a:solidFill>
              </a:rPr>
              <a:t> </a:t>
            </a:r>
            <a:r>
              <a:rPr lang="pt-PT" sz="1800" dirty="0" err="1">
                <a:solidFill>
                  <a:srgbClr val="000000"/>
                </a:solidFill>
              </a:rPr>
              <a:t>this</a:t>
            </a:r>
            <a:r>
              <a:rPr lang="pt-PT" sz="1800" dirty="0">
                <a:solidFill>
                  <a:srgbClr val="000000"/>
                </a:solidFill>
              </a:rPr>
              <a:t> </a:t>
            </a:r>
            <a:r>
              <a:rPr lang="pt-PT" sz="1800" dirty="0" err="1">
                <a:solidFill>
                  <a:srgbClr val="000000"/>
                </a:solidFill>
              </a:rPr>
              <a:t>analysis</a:t>
            </a:r>
            <a:r>
              <a:rPr lang="pt-PT" sz="1800" dirty="0">
                <a:solidFill>
                  <a:srgbClr val="000000"/>
                </a:solidFill>
              </a:rPr>
              <a:t> to </a:t>
            </a:r>
            <a:r>
              <a:rPr lang="pt-PT" sz="1800" dirty="0" err="1">
                <a:solidFill>
                  <a:srgbClr val="000000"/>
                </a:solidFill>
              </a:rPr>
              <a:t>the</a:t>
            </a:r>
            <a:r>
              <a:rPr lang="pt-PT" sz="1800" dirty="0">
                <a:solidFill>
                  <a:srgbClr val="000000"/>
                </a:solidFill>
              </a:rPr>
              <a:t> </a:t>
            </a:r>
            <a:r>
              <a:rPr lang="pt-PT" sz="1800" dirty="0" err="1">
                <a:solidFill>
                  <a:srgbClr val="000000"/>
                </a:solidFill>
              </a:rPr>
              <a:t>class</a:t>
            </a:r>
            <a:r>
              <a:rPr lang="pt-PT" sz="1800" dirty="0">
                <a:solidFill>
                  <a:srgbClr val="000000"/>
                </a:solidFill>
              </a:rPr>
              <a:t>.</a:t>
            </a:r>
          </a:p>
          <a:p>
            <a:pPr marL="800100" lvl="1" indent="-342900" algn="just">
              <a:buFont typeface="+mj-lt"/>
              <a:buAutoNum type="arabicPeriod"/>
            </a:pPr>
            <a:endParaRPr lang="pt-PT" sz="2000" dirty="0">
              <a:solidFill>
                <a:srgbClr val="000000"/>
              </a:solidFill>
            </a:endParaRPr>
          </a:p>
          <a:p>
            <a:pPr marL="400050" algn="just"/>
            <a:r>
              <a:rPr lang="pt-PT" sz="2000" dirty="0">
                <a:solidFill>
                  <a:srgbClr val="000000"/>
                </a:solidFill>
              </a:rPr>
              <a:t>To complete </a:t>
            </a:r>
            <a:r>
              <a:rPr lang="pt-PT" sz="2000" dirty="0" err="1">
                <a:solidFill>
                  <a:srgbClr val="000000"/>
                </a:solidFill>
              </a:rPr>
              <a:t>this</a:t>
            </a:r>
            <a:r>
              <a:rPr lang="pt-PT" sz="2000" dirty="0">
                <a:solidFill>
                  <a:srgbClr val="000000"/>
                </a:solidFill>
              </a:rPr>
              <a:t> </a:t>
            </a:r>
            <a:r>
              <a:rPr lang="pt-PT" sz="2000" dirty="0" err="1">
                <a:solidFill>
                  <a:srgbClr val="000000"/>
                </a:solidFill>
              </a:rPr>
              <a:t>work</a:t>
            </a:r>
            <a:r>
              <a:rPr lang="pt-PT" sz="2000" dirty="0">
                <a:solidFill>
                  <a:srgbClr val="000000"/>
                </a:solidFill>
              </a:rPr>
              <a:t>, </a:t>
            </a:r>
            <a:r>
              <a:rPr lang="pt-PT" sz="2000" dirty="0" err="1">
                <a:solidFill>
                  <a:srgbClr val="000000"/>
                </a:solidFill>
              </a:rPr>
              <a:t>students</a:t>
            </a:r>
            <a:r>
              <a:rPr lang="pt-PT" sz="2000" dirty="0">
                <a:solidFill>
                  <a:srgbClr val="000000"/>
                </a:solidFill>
              </a:rPr>
              <a:t> </a:t>
            </a:r>
            <a:r>
              <a:rPr lang="pt-PT" sz="2000" dirty="0" err="1">
                <a:solidFill>
                  <a:srgbClr val="000000"/>
                </a:solidFill>
              </a:rPr>
              <a:t>will</a:t>
            </a:r>
            <a:r>
              <a:rPr lang="pt-PT" sz="2000" dirty="0">
                <a:solidFill>
                  <a:srgbClr val="000000"/>
                </a:solidFill>
              </a:rPr>
              <a:t> </a:t>
            </a:r>
            <a:r>
              <a:rPr lang="pt-PT" sz="2000" dirty="0" err="1">
                <a:solidFill>
                  <a:srgbClr val="000000"/>
                </a:solidFill>
              </a:rPr>
              <a:t>be</a:t>
            </a:r>
            <a:r>
              <a:rPr lang="pt-PT" sz="2000" dirty="0">
                <a:solidFill>
                  <a:srgbClr val="000000"/>
                </a:solidFill>
              </a:rPr>
              <a:t> </a:t>
            </a:r>
            <a:r>
              <a:rPr lang="pt-PT" sz="2000" dirty="0" err="1">
                <a:solidFill>
                  <a:srgbClr val="000000"/>
                </a:solidFill>
              </a:rPr>
              <a:t>required</a:t>
            </a:r>
            <a:r>
              <a:rPr lang="pt-PT" sz="2000" dirty="0">
                <a:solidFill>
                  <a:srgbClr val="000000"/>
                </a:solidFill>
              </a:rPr>
              <a:t> to, in </a:t>
            </a:r>
            <a:r>
              <a:rPr lang="pt-PT" sz="2000" dirty="0" err="1">
                <a:solidFill>
                  <a:srgbClr val="000000"/>
                </a:solidFill>
              </a:rPr>
              <a:t>groups</a:t>
            </a:r>
            <a:r>
              <a:rPr lang="pt-PT" sz="2000" dirty="0">
                <a:solidFill>
                  <a:srgbClr val="000000"/>
                </a:solidFill>
              </a:rPr>
              <a:t>:</a:t>
            </a:r>
            <a:endParaRPr lang="pt-PT" sz="2000" dirty="0"/>
          </a:p>
          <a:p>
            <a:pPr marL="800100" lvl="1" indent="-342900" algn="just">
              <a:buFont typeface="+mj-lt"/>
              <a:buAutoNum type="arabicPeriod"/>
            </a:pPr>
            <a:r>
              <a:rPr lang="pt-PT" sz="1800" dirty="0" err="1">
                <a:solidFill>
                  <a:srgbClr val="000000"/>
                </a:solidFill>
              </a:rPr>
              <a:t>Conduct</a:t>
            </a:r>
            <a:r>
              <a:rPr lang="pt-PT" sz="1800" dirty="0">
                <a:solidFill>
                  <a:srgbClr val="000000"/>
                </a:solidFill>
              </a:rPr>
              <a:t> a </a:t>
            </a:r>
            <a:r>
              <a:rPr lang="pt-PT" sz="1800" b="1" dirty="0" err="1">
                <a:solidFill>
                  <a:srgbClr val="000000"/>
                </a:solidFill>
              </a:rPr>
              <a:t>written</a:t>
            </a:r>
            <a:r>
              <a:rPr lang="pt-PT" sz="1800" b="1" dirty="0">
                <a:solidFill>
                  <a:srgbClr val="000000"/>
                </a:solidFill>
              </a:rPr>
              <a:t> </a:t>
            </a:r>
            <a:r>
              <a:rPr lang="pt-PT" sz="1800" b="1" dirty="0" err="1">
                <a:solidFill>
                  <a:srgbClr val="000000"/>
                </a:solidFill>
              </a:rPr>
              <a:t>report</a:t>
            </a:r>
            <a:r>
              <a:rPr lang="pt-PT" sz="1800" b="1" dirty="0">
                <a:solidFill>
                  <a:srgbClr val="000000"/>
                </a:solidFill>
              </a:rPr>
              <a:t> </a:t>
            </a:r>
            <a:r>
              <a:rPr lang="pt-PT" sz="1800" dirty="0">
                <a:solidFill>
                  <a:srgbClr val="000000"/>
                </a:solidFill>
              </a:rPr>
              <a:t>(Word) </a:t>
            </a:r>
            <a:r>
              <a:rPr lang="pt-PT" sz="1800" dirty="0" err="1">
                <a:solidFill>
                  <a:srgbClr val="000000"/>
                </a:solidFill>
              </a:rPr>
              <a:t>about</a:t>
            </a:r>
            <a:r>
              <a:rPr lang="pt-PT" sz="1800" dirty="0">
                <a:solidFill>
                  <a:srgbClr val="000000"/>
                </a:solidFill>
              </a:rPr>
              <a:t> </a:t>
            </a:r>
            <a:r>
              <a:rPr lang="pt-PT" sz="1800" dirty="0" err="1">
                <a:solidFill>
                  <a:srgbClr val="000000"/>
                </a:solidFill>
              </a:rPr>
              <a:t>the</a:t>
            </a:r>
            <a:r>
              <a:rPr lang="pt-PT" sz="1800" dirty="0">
                <a:solidFill>
                  <a:srgbClr val="000000"/>
                </a:solidFill>
              </a:rPr>
              <a:t> </a:t>
            </a:r>
            <a:r>
              <a:rPr lang="pt-PT" sz="1800" dirty="0" err="1">
                <a:solidFill>
                  <a:srgbClr val="000000"/>
                </a:solidFill>
              </a:rPr>
              <a:t>company</a:t>
            </a:r>
            <a:r>
              <a:rPr lang="pt-PT" sz="1800" dirty="0">
                <a:solidFill>
                  <a:srgbClr val="000000"/>
                </a:solidFill>
              </a:rPr>
              <a:t> </a:t>
            </a:r>
            <a:r>
              <a:rPr lang="pt-PT" sz="1800" dirty="0" err="1">
                <a:solidFill>
                  <a:srgbClr val="000000"/>
                </a:solidFill>
              </a:rPr>
              <a:t>reviewed</a:t>
            </a:r>
            <a:r>
              <a:rPr lang="pt-PT" sz="1800" dirty="0">
                <a:solidFill>
                  <a:srgbClr val="000000"/>
                </a:solidFill>
              </a:rPr>
              <a:t>, </a:t>
            </a:r>
            <a:r>
              <a:rPr lang="pt-PT" sz="1800" dirty="0" err="1">
                <a:solidFill>
                  <a:srgbClr val="000000"/>
                </a:solidFill>
              </a:rPr>
              <a:t>with</a:t>
            </a:r>
            <a:r>
              <a:rPr lang="pt-PT" sz="1800" dirty="0">
                <a:solidFill>
                  <a:srgbClr val="000000"/>
                </a:solidFill>
              </a:rPr>
              <a:t> a </a:t>
            </a:r>
            <a:r>
              <a:rPr lang="pt-PT" sz="1800" dirty="0" err="1">
                <a:solidFill>
                  <a:srgbClr val="000000"/>
                </a:solidFill>
              </a:rPr>
              <a:t>maximum</a:t>
            </a:r>
            <a:r>
              <a:rPr lang="pt-PT" sz="1800" dirty="0">
                <a:solidFill>
                  <a:srgbClr val="000000"/>
                </a:solidFill>
              </a:rPr>
              <a:t> </a:t>
            </a:r>
            <a:r>
              <a:rPr lang="pt-PT" sz="1800" dirty="0" err="1">
                <a:solidFill>
                  <a:srgbClr val="000000"/>
                </a:solidFill>
              </a:rPr>
              <a:t>of</a:t>
            </a:r>
            <a:r>
              <a:rPr lang="pt-PT" sz="1800" dirty="0">
                <a:solidFill>
                  <a:srgbClr val="000000"/>
                </a:solidFill>
              </a:rPr>
              <a:t> </a:t>
            </a:r>
            <a:r>
              <a:rPr lang="pt-PT" sz="1800" b="1" dirty="0">
                <a:solidFill>
                  <a:srgbClr val="000000"/>
                </a:solidFill>
              </a:rPr>
              <a:t>2,500</a:t>
            </a:r>
            <a:r>
              <a:rPr lang="pt-PT" sz="1800" dirty="0">
                <a:solidFill>
                  <a:srgbClr val="000000"/>
                </a:solidFill>
              </a:rPr>
              <a:t> </a:t>
            </a:r>
            <a:r>
              <a:rPr lang="pt-PT" sz="1800" dirty="0" err="1">
                <a:solidFill>
                  <a:srgbClr val="000000"/>
                </a:solidFill>
              </a:rPr>
              <a:t>words</a:t>
            </a:r>
            <a:r>
              <a:rPr lang="pt-PT" sz="1800" dirty="0">
                <a:solidFill>
                  <a:srgbClr val="000000"/>
                </a:solidFill>
              </a:rPr>
              <a:t> (cover, </a:t>
            </a:r>
            <a:r>
              <a:rPr lang="pt-PT" sz="1800" dirty="0" err="1">
                <a:solidFill>
                  <a:srgbClr val="000000"/>
                </a:solidFill>
              </a:rPr>
              <a:t>table</a:t>
            </a:r>
            <a:r>
              <a:rPr lang="pt-PT" sz="1800" dirty="0">
                <a:solidFill>
                  <a:srgbClr val="000000"/>
                </a:solidFill>
              </a:rPr>
              <a:t> </a:t>
            </a:r>
            <a:r>
              <a:rPr lang="pt-PT" sz="1800" dirty="0" err="1">
                <a:solidFill>
                  <a:srgbClr val="000000"/>
                </a:solidFill>
              </a:rPr>
              <a:t>of</a:t>
            </a:r>
            <a:r>
              <a:rPr lang="pt-PT" sz="1800" dirty="0">
                <a:solidFill>
                  <a:srgbClr val="000000"/>
                </a:solidFill>
              </a:rPr>
              <a:t> </a:t>
            </a:r>
            <a:r>
              <a:rPr lang="pt-PT" sz="1800" dirty="0" err="1">
                <a:solidFill>
                  <a:srgbClr val="000000"/>
                </a:solidFill>
              </a:rPr>
              <a:t>contents</a:t>
            </a:r>
            <a:r>
              <a:rPr lang="pt-PT" sz="1800" dirty="0">
                <a:solidFill>
                  <a:srgbClr val="000000"/>
                </a:solidFill>
              </a:rPr>
              <a:t>, </a:t>
            </a:r>
            <a:r>
              <a:rPr lang="pt-PT" sz="1800" dirty="0" err="1">
                <a:solidFill>
                  <a:srgbClr val="000000"/>
                </a:solidFill>
              </a:rPr>
              <a:t>references</a:t>
            </a:r>
            <a:r>
              <a:rPr lang="pt-PT" sz="1800" dirty="0">
                <a:solidFill>
                  <a:srgbClr val="000000"/>
                </a:solidFill>
              </a:rPr>
              <a:t> </a:t>
            </a:r>
            <a:r>
              <a:rPr lang="pt-PT" sz="1800" dirty="0" err="1">
                <a:solidFill>
                  <a:srgbClr val="000000"/>
                </a:solidFill>
              </a:rPr>
              <a:t>and</a:t>
            </a:r>
            <a:r>
              <a:rPr lang="pt-PT" sz="1800" dirty="0">
                <a:solidFill>
                  <a:srgbClr val="000000"/>
                </a:solidFill>
              </a:rPr>
              <a:t> </a:t>
            </a:r>
            <a:r>
              <a:rPr lang="pt-PT" sz="1800" dirty="0" err="1">
                <a:solidFill>
                  <a:srgbClr val="000000"/>
                </a:solidFill>
              </a:rPr>
              <a:t>attachments</a:t>
            </a:r>
            <a:r>
              <a:rPr lang="pt-PT" sz="1800" dirty="0">
                <a:solidFill>
                  <a:srgbClr val="000000"/>
                </a:solidFill>
              </a:rPr>
              <a:t>, </a:t>
            </a:r>
            <a:r>
              <a:rPr lang="pt-PT" sz="1800" u="sng" dirty="0" err="1">
                <a:solidFill>
                  <a:srgbClr val="000000"/>
                </a:solidFill>
              </a:rPr>
              <a:t>not</a:t>
            </a:r>
            <a:r>
              <a:rPr lang="pt-PT" sz="1800" u="sng" dirty="0">
                <a:solidFill>
                  <a:srgbClr val="000000"/>
                </a:solidFill>
              </a:rPr>
              <a:t> </a:t>
            </a:r>
            <a:r>
              <a:rPr lang="pt-PT" sz="1800" u="sng" dirty="0" err="1">
                <a:solidFill>
                  <a:srgbClr val="000000"/>
                </a:solidFill>
              </a:rPr>
              <a:t>included</a:t>
            </a:r>
            <a:r>
              <a:rPr lang="pt-PT" sz="1800" dirty="0">
                <a:solidFill>
                  <a:srgbClr val="000000"/>
                </a:solidFill>
              </a:rPr>
              <a:t>). </a:t>
            </a:r>
            <a:r>
              <a:rPr lang="en-US" sz="1800" dirty="0">
                <a:solidFill>
                  <a:srgbClr val="000000"/>
                </a:solidFill>
              </a:rPr>
              <a:t>​</a:t>
            </a:r>
            <a:endParaRPr lang="pt-PT" sz="2400" dirty="0">
              <a:solidFill>
                <a:srgbClr val="000000"/>
              </a:solidFill>
            </a:endParaRPr>
          </a:p>
          <a:p>
            <a:pPr marL="800100" lvl="1" indent="-342900" algn="just">
              <a:buFont typeface="+mj-lt"/>
              <a:buAutoNum type="arabicPeriod"/>
            </a:pPr>
            <a:r>
              <a:rPr lang="pt-PT" sz="1800" dirty="0">
                <a:solidFill>
                  <a:srgbClr val="000000"/>
                </a:solidFill>
              </a:rPr>
              <a:t>Prepare a </a:t>
            </a:r>
            <a:r>
              <a:rPr lang="pt-PT" sz="1800" b="1" dirty="0" err="1">
                <a:solidFill>
                  <a:srgbClr val="000000"/>
                </a:solidFill>
              </a:rPr>
              <a:t>presentation</a:t>
            </a:r>
            <a:r>
              <a:rPr lang="pt-PT" sz="1800" dirty="0">
                <a:solidFill>
                  <a:srgbClr val="000000"/>
                </a:solidFill>
              </a:rPr>
              <a:t> for </a:t>
            </a:r>
            <a:r>
              <a:rPr lang="pt-PT" sz="1800" dirty="0" err="1">
                <a:solidFill>
                  <a:srgbClr val="000000"/>
                </a:solidFill>
              </a:rPr>
              <a:t>the</a:t>
            </a:r>
            <a:r>
              <a:rPr lang="pt-PT" sz="1800" dirty="0">
                <a:solidFill>
                  <a:srgbClr val="000000"/>
                </a:solidFill>
              </a:rPr>
              <a:t> </a:t>
            </a:r>
            <a:r>
              <a:rPr lang="pt-PT" sz="1800" dirty="0" err="1">
                <a:solidFill>
                  <a:srgbClr val="000000"/>
                </a:solidFill>
              </a:rPr>
              <a:t>class</a:t>
            </a:r>
            <a:r>
              <a:rPr lang="pt-PT" sz="1800" dirty="0">
                <a:solidFill>
                  <a:srgbClr val="000000"/>
                </a:solidFill>
              </a:rPr>
              <a:t> </a:t>
            </a:r>
            <a:r>
              <a:rPr lang="pt-PT" sz="1800" dirty="0" err="1">
                <a:solidFill>
                  <a:srgbClr val="000000"/>
                </a:solidFill>
              </a:rPr>
              <a:t>and</a:t>
            </a:r>
            <a:r>
              <a:rPr lang="pt-PT" sz="1800" dirty="0">
                <a:solidFill>
                  <a:srgbClr val="000000"/>
                </a:solidFill>
              </a:rPr>
              <a:t> </a:t>
            </a:r>
            <a:r>
              <a:rPr lang="pt-PT" sz="1800" dirty="0" err="1">
                <a:solidFill>
                  <a:srgbClr val="000000"/>
                </a:solidFill>
              </a:rPr>
              <a:t>the</a:t>
            </a:r>
            <a:r>
              <a:rPr lang="pt-PT" sz="1800" dirty="0">
                <a:solidFill>
                  <a:srgbClr val="000000"/>
                </a:solidFill>
              </a:rPr>
              <a:t> professor (e.g., </a:t>
            </a:r>
            <a:r>
              <a:rPr lang="pt-PT" sz="1800" dirty="0" err="1">
                <a:solidFill>
                  <a:srgbClr val="000000"/>
                </a:solidFill>
              </a:rPr>
              <a:t>Powerpoint</a:t>
            </a:r>
            <a:r>
              <a:rPr lang="pt-PT" sz="1800" dirty="0">
                <a:solidFill>
                  <a:srgbClr val="000000"/>
                </a:solidFill>
              </a:rPr>
              <a:t>) </a:t>
            </a:r>
            <a:r>
              <a:rPr lang="pt-PT" sz="1800" dirty="0" err="1">
                <a:solidFill>
                  <a:srgbClr val="000000"/>
                </a:solidFill>
              </a:rPr>
              <a:t>lasting</a:t>
            </a:r>
            <a:r>
              <a:rPr lang="pt-PT" sz="1800" dirty="0">
                <a:solidFill>
                  <a:srgbClr val="000000"/>
                </a:solidFill>
              </a:rPr>
              <a:t> 15 minutes.</a:t>
            </a:r>
          </a:p>
          <a:p>
            <a:pPr marL="800100" lvl="1" indent="-342900" algn="just">
              <a:buFont typeface="+mj-lt"/>
              <a:buAutoNum type="arabicPeriod"/>
            </a:pPr>
            <a:endParaRPr lang="pt-PT" sz="1400" dirty="0">
              <a:solidFill>
                <a:srgbClr val="000000"/>
              </a:solidFill>
            </a:endParaRPr>
          </a:p>
        </p:txBody>
      </p:sp>
      <p:sp>
        <p:nvSpPr>
          <p:cNvPr id="4" name="Slide Number Placeholder 3">
            <a:extLst>
              <a:ext uri="{FF2B5EF4-FFF2-40B4-BE49-F238E27FC236}">
                <a16:creationId xmlns:a16="http://schemas.microsoft.com/office/drawing/2014/main" id="{93843E7E-5CAB-294D-97E5-791725D4370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4</a:t>
            </a:fld>
            <a:endParaRPr lang="en-PT" dirty="0"/>
          </a:p>
        </p:txBody>
      </p:sp>
    </p:spTree>
    <p:extLst>
      <p:ext uri="{BB962C8B-B14F-4D97-AF65-F5344CB8AC3E}">
        <p14:creationId xmlns:p14="http://schemas.microsoft.com/office/powerpoint/2010/main" val="173562534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D872-6973-6E44-B7D9-C948CBFBAAF1}"/>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1. Case </a:t>
            </a:r>
            <a:r>
              <a:rPr lang="pt-PT" sz="3600" b="1" kern="1200" dirty="0" err="1">
                <a:solidFill>
                  <a:srgbClr val="C00000"/>
                </a:solidFill>
                <a:latin typeface="Arial" panose="020B0604020202020204" pitchFamily="34" charset="0"/>
                <a:ea typeface="+mn-ea"/>
                <a:cs typeface="+mn-cs"/>
              </a:rPr>
              <a:t>analysis</a:t>
            </a:r>
            <a:endParaRPr lang="pt-PT" sz="3600" b="1" kern="1200" dirty="0">
              <a:solidFill>
                <a:srgbClr val="C00000"/>
              </a:solidFill>
              <a:latin typeface="Arial" panose="020B0604020202020204" pitchFamily="34" charset="0"/>
              <a:ea typeface="+mn-ea"/>
              <a:cs typeface="+mn-cs"/>
            </a:endParaRPr>
          </a:p>
        </p:txBody>
      </p:sp>
      <p:sp>
        <p:nvSpPr>
          <p:cNvPr id="3" name="Content Placeholder 2">
            <a:extLst>
              <a:ext uri="{FF2B5EF4-FFF2-40B4-BE49-F238E27FC236}">
                <a16:creationId xmlns:a16="http://schemas.microsoft.com/office/drawing/2014/main" id="{D46F647E-0CA5-6540-BF0F-3CD90147D208}"/>
              </a:ext>
            </a:extLst>
          </p:cNvPr>
          <p:cNvSpPr>
            <a:spLocks noGrp="1"/>
          </p:cNvSpPr>
          <p:nvPr>
            <p:ph idx="1"/>
          </p:nvPr>
        </p:nvSpPr>
        <p:spPr/>
        <p:txBody>
          <a:bodyPr/>
          <a:lstStyle/>
          <a:p>
            <a:pPr marL="457200" lvl="1" indent="0" algn="just">
              <a:buNone/>
            </a:pPr>
            <a:endParaRPr lang="pt-PT" sz="1800" dirty="0">
              <a:solidFill>
                <a:srgbClr val="000000"/>
              </a:solidFill>
            </a:endParaRPr>
          </a:p>
          <a:p>
            <a:pPr lvl="1" algn="just"/>
            <a:r>
              <a:rPr lang="pt-PT" sz="1800" dirty="0" err="1"/>
              <a:t>The</a:t>
            </a:r>
            <a:r>
              <a:rPr lang="pt-PT" sz="1800" dirty="0"/>
              <a:t> </a:t>
            </a:r>
            <a:r>
              <a:rPr lang="pt-PT" sz="1800" dirty="0" err="1"/>
              <a:t>written</a:t>
            </a:r>
            <a:r>
              <a:rPr lang="pt-PT" sz="1800" dirty="0"/>
              <a:t> </a:t>
            </a:r>
            <a:r>
              <a:rPr lang="pt-PT" sz="1800" dirty="0" err="1"/>
              <a:t>report</a:t>
            </a:r>
            <a:r>
              <a:rPr lang="pt-PT" sz="1800" dirty="0"/>
              <a:t>, </a:t>
            </a:r>
            <a:r>
              <a:rPr lang="pt-PT" sz="1800" dirty="0" err="1"/>
              <a:t>with</a:t>
            </a:r>
            <a:r>
              <a:rPr lang="pt-PT" sz="1800" dirty="0"/>
              <a:t> </a:t>
            </a:r>
            <a:r>
              <a:rPr lang="pt-PT" sz="1800" dirty="0" err="1"/>
              <a:t>the</a:t>
            </a:r>
            <a:r>
              <a:rPr lang="pt-PT" sz="1800" dirty="0"/>
              <a:t> case </a:t>
            </a:r>
            <a:r>
              <a:rPr lang="pt-PT" sz="1800" dirty="0" err="1"/>
              <a:t>analysis</a:t>
            </a:r>
            <a:r>
              <a:rPr lang="pt-PT" sz="1800" dirty="0"/>
              <a:t>, must </a:t>
            </a:r>
            <a:r>
              <a:rPr lang="pt-PT" sz="1800" dirty="0" err="1"/>
              <a:t>be</a:t>
            </a:r>
            <a:r>
              <a:rPr lang="pt-PT" sz="1800" dirty="0"/>
              <a:t> </a:t>
            </a:r>
            <a:r>
              <a:rPr lang="pt-PT" sz="1800" dirty="0" err="1"/>
              <a:t>put</a:t>
            </a:r>
            <a:r>
              <a:rPr lang="pt-PT" sz="1800" dirty="0"/>
              <a:t> in Teams </a:t>
            </a:r>
            <a:r>
              <a:rPr lang="pt-PT" sz="1800" b="1" dirty="0" err="1"/>
              <a:t>by</a:t>
            </a:r>
            <a:r>
              <a:rPr lang="pt-PT" sz="1800" b="1" dirty="0"/>
              <a:t> </a:t>
            </a:r>
            <a:r>
              <a:rPr lang="pt-PT" sz="1800" b="1" dirty="0" err="1"/>
              <a:t>the</a:t>
            </a:r>
            <a:r>
              <a:rPr lang="pt-PT" sz="1800" b="1" dirty="0"/>
              <a:t> date </a:t>
            </a:r>
            <a:r>
              <a:rPr lang="pt-PT" sz="1800" b="1" dirty="0" err="1"/>
              <a:t>and</a:t>
            </a:r>
            <a:r>
              <a:rPr lang="pt-PT" sz="1800" b="1" dirty="0"/>
              <a:t> time </a:t>
            </a:r>
            <a:r>
              <a:rPr lang="pt-PT" sz="1800" b="1" dirty="0" err="1"/>
              <a:t>indicated</a:t>
            </a:r>
            <a:r>
              <a:rPr lang="pt-PT" sz="1800" b="1" dirty="0"/>
              <a:t> in </a:t>
            </a:r>
            <a:r>
              <a:rPr lang="pt-PT" sz="1800" b="1" dirty="0" err="1"/>
              <a:t>the</a:t>
            </a:r>
            <a:r>
              <a:rPr lang="pt-PT" sz="1800" b="1" dirty="0"/>
              <a:t> case </a:t>
            </a:r>
            <a:r>
              <a:rPr lang="pt-PT" sz="1800" b="1" dirty="0" err="1"/>
              <a:t>planning</a:t>
            </a:r>
            <a:r>
              <a:rPr lang="pt-PT" sz="1800" dirty="0"/>
              <a:t> (</a:t>
            </a:r>
            <a:r>
              <a:rPr lang="pt-PT" sz="1800" dirty="0" err="1"/>
              <a:t>see</a:t>
            </a:r>
            <a:r>
              <a:rPr lang="pt-PT" sz="1800" dirty="0"/>
              <a:t> slide 30).</a:t>
            </a:r>
            <a:endParaRPr lang="pt-PT" sz="1800" dirty="0">
              <a:solidFill>
                <a:srgbClr val="000000"/>
              </a:solidFill>
            </a:endParaRPr>
          </a:p>
          <a:p>
            <a:pPr lvl="1" algn="just"/>
            <a:endParaRPr lang="pt-PT" sz="1800" dirty="0">
              <a:solidFill>
                <a:srgbClr val="000000"/>
              </a:solidFill>
            </a:endParaRPr>
          </a:p>
          <a:p>
            <a:pPr lvl="1" algn="just"/>
            <a:r>
              <a:rPr lang="pt-PT" sz="1800" dirty="0" err="1">
                <a:solidFill>
                  <a:srgbClr val="000000"/>
                </a:solidFill>
              </a:rPr>
              <a:t>All</a:t>
            </a:r>
            <a:r>
              <a:rPr lang="pt-PT" sz="1800" dirty="0">
                <a:solidFill>
                  <a:srgbClr val="000000"/>
                </a:solidFill>
              </a:rPr>
              <a:t> files </a:t>
            </a:r>
            <a:r>
              <a:rPr lang="pt-PT" sz="1800" dirty="0" err="1">
                <a:solidFill>
                  <a:srgbClr val="000000"/>
                </a:solidFill>
              </a:rPr>
              <a:t>placed</a:t>
            </a:r>
            <a:r>
              <a:rPr lang="pt-PT" sz="1800" dirty="0">
                <a:solidFill>
                  <a:srgbClr val="000000"/>
                </a:solidFill>
              </a:rPr>
              <a:t> </a:t>
            </a:r>
            <a:r>
              <a:rPr lang="pt-PT" sz="1800" dirty="0" err="1">
                <a:solidFill>
                  <a:srgbClr val="000000"/>
                </a:solidFill>
              </a:rPr>
              <a:t>by</a:t>
            </a:r>
            <a:r>
              <a:rPr lang="pt-PT" sz="1800" dirty="0">
                <a:solidFill>
                  <a:srgbClr val="000000"/>
                </a:solidFill>
              </a:rPr>
              <a:t> </a:t>
            </a:r>
            <a:r>
              <a:rPr lang="pt-PT" sz="1800" dirty="0" err="1">
                <a:solidFill>
                  <a:srgbClr val="000000"/>
                </a:solidFill>
              </a:rPr>
              <a:t>the</a:t>
            </a:r>
            <a:r>
              <a:rPr lang="pt-PT" sz="1800" dirty="0">
                <a:solidFill>
                  <a:srgbClr val="000000"/>
                </a:solidFill>
              </a:rPr>
              <a:t> </a:t>
            </a:r>
            <a:r>
              <a:rPr lang="pt-PT" sz="1800" dirty="0" err="1">
                <a:solidFill>
                  <a:srgbClr val="000000"/>
                </a:solidFill>
              </a:rPr>
              <a:t>group</a:t>
            </a:r>
            <a:r>
              <a:rPr lang="pt-PT" sz="1800" dirty="0">
                <a:solidFill>
                  <a:srgbClr val="000000"/>
                </a:solidFill>
              </a:rPr>
              <a:t> in Teams must </a:t>
            </a:r>
            <a:r>
              <a:rPr lang="pt-PT" sz="1800" dirty="0" err="1">
                <a:solidFill>
                  <a:srgbClr val="000000"/>
                </a:solidFill>
              </a:rPr>
              <a:t>be</a:t>
            </a:r>
            <a:r>
              <a:rPr lang="pt-PT" sz="1800" dirty="0">
                <a:solidFill>
                  <a:srgbClr val="000000"/>
                </a:solidFill>
              </a:rPr>
              <a:t> </a:t>
            </a:r>
            <a:r>
              <a:rPr lang="pt-PT" sz="1800" dirty="0" err="1">
                <a:solidFill>
                  <a:srgbClr val="000000"/>
                </a:solidFill>
              </a:rPr>
              <a:t>named</a:t>
            </a:r>
            <a:r>
              <a:rPr lang="pt-PT" sz="1800" dirty="0">
                <a:solidFill>
                  <a:srgbClr val="000000"/>
                </a:solidFill>
              </a:rPr>
              <a:t> "</a:t>
            </a:r>
            <a:r>
              <a:rPr lang="pt-PT" sz="1800" dirty="0" err="1">
                <a:solidFill>
                  <a:srgbClr val="000000"/>
                </a:solidFill>
              </a:rPr>
              <a:t>IG_ClassXXX_CaseXX</a:t>
            </a:r>
            <a:r>
              <a:rPr lang="pt-PT" sz="1800" dirty="0">
                <a:solidFill>
                  <a:srgbClr val="000000"/>
                </a:solidFill>
              </a:rPr>
              <a:t>";</a:t>
            </a:r>
          </a:p>
          <a:p>
            <a:pPr lvl="1" algn="just"/>
            <a:endParaRPr lang="pt-PT" sz="1800" dirty="0">
              <a:solidFill>
                <a:srgbClr val="000000"/>
              </a:solidFill>
            </a:endParaRPr>
          </a:p>
          <a:p>
            <a:pPr lvl="1" algn="just"/>
            <a:r>
              <a:rPr lang="pt-PT" sz="1800" dirty="0">
                <a:solidFill>
                  <a:srgbClr val="000000"/>
                </a:solidFill>
              </a:rPr>
              <a:t>For </a:t>
            </a:r>
            <a:r>
              <a:rPr lang="pt-PT" sz="1800" dirty="0" err="1">
                <a:solidFill>
                  <a:srgbClr val="000000"/>
                </a:solidFill>
              </a:rPr>
              <a:t>instance</a:t>
            </a:r>
            <a:r>
              <a:rPr lang="pt-PT" sz="1800" dirty="0">
                <a:solidFill>
                  <a:srgbClr val="000000"/>
                </a:solidFill>
              </a:rPr>
              <a:t>: </a:t>
            </a:r>
            <a:r>
              <a:rPr lang="pt-PT" sz="1800" b="1" dirty="0">
                <a:solidFill>
                  <a:srgbClr val="C00000"/>
                </a:solidFill>
              </a:rPr>
              <a:t>IG_ClassM01_Case1A​</a:t>
            </a:r>
            <a:r>
              <a:rPr lang="pt-PT" sz="1800" dirty="0">
                <a:solidFill>
                  <a:srgbClr val="C00000"/>
                </a:solidFill>
              </a:rPr>
              <a:t>.</a:t>
            </a:r>
          </a:p>
          <a:p>
            <a:pPr lvl="1" algn="just"/>
            <a:endParaRPr lang="pt-PT" sz="1600" dirty="0">
              <a:solidFill>
                <a:srgbClr val="000000"/>
              </a:solidFill>
            </a:endParaRPr>
          </a:p>
          <a:p>
            <a:pPr lvl="1" algn="just"/>
            <a:endParaRPr lang="pt-PT" sz="1600" dirty="0">
              <a:solidFill>
                <a:srgbClr val="000000"/>
              </a:solidFill>
            </a:endParaRPr>
          </a:p>
        </p:txBody>
      </p:sp>
      <p:sp>
        <p:nvSpPr>
          <p:cNvPr id="4" name="Slide Number Placeholder 3">
            <a:extLst>
              <a:ext uri="{FF2B5EF4-FFF2-40B4-BE49-F238E27FC236}">
                <a16:creationId xmlns:a16="http://schemas.microsoft.com/office/drawing/2014/main" id="{93843E7E-5CAB-294D-97E5-791725D4370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5</a:t>
            </a:fld>
            <a:endParaRPr lang="en-PT" dirty="0"/>
          </a:p>
        </p:txBody>
      </p:sp>
    </p:spTree>
    <p:extLst>
      <p:ext uri="{BB962C8B-B14F-4D97-AF65-F5344CB8AC3E}">
        <p14:creationId xmlns:p14="http://schemas.microsoft.com/office/powerpoint/2010/main" val="188641922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FBFF-1DA4-B54D-A0F1-0312B91492B2}"/>
              </a:ext>
            </a:extLst>
          </p:cNvPr>
          <p:cNvSpPr>
            <a:spLocks noGrp="1"/>
          </p:cNvSpPr>
          <p:nvPr>
            <p:ph type="title"/>
          </p:nvPr>
        </p:nvSpPr>
        <p:spPr/>
        <p:txBody>
          <a:bodyPr/>
          <a:lstStyle/>
          <a:p>
            <a:pPr algn="l"/>
            <a:r>
              <a:rPr lang="pt-PT" sz="3600" b="1" kern="1200" dirty="0">
                <a:solidFill>
                  <a:srgbClr val="C00000"/>
                </a:solidFill>
                <a:latin typeface="Arial" panose="020B0604020202020204" pitchFamily="34" charset="0"/>
                <a:ea typeface="+mn-ea"/>
                <a:cs typeface="+mn-cs"/>
              </a:rPr>
              <a:t>1.1 </a:t>
            </a:r>
            <a:r>
              <a:rPr lang="pt-PT" sz="3600" b="1" kern="1200" dirty="0" err="1">
                <a:solidFill>
                  <a:srgbClr val="C00000"/>
                </a:solidFill>
                <a:latin typeface="Arial" panose="020B0604020202020204" pitchFamily="34" charset="0"/>
                <a:ea typeface="+mn-ea"/>
                <a:cs typeface="+mn-cs"/>
              </a:rPr>
              <a:t>What</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is</a:t>
            </a:r>
            <a:r>
              <a:rPr lang="pt-PT" sz="3600" b="1" kern="1200" dirty="0">
                <a:solidFill>
                  <a:srgbClr val="C00000"/>
                </a:solidFill>
                <a:latin typeface="Arial" panose="020B0604020202020204" pitchFamily="34" charset="0"/>
                <a:ea typeface="+mn-ea"/>
                <a:cs typeface="+mn-cs"/>
              </a:rPr>
              <a:t> case </a:t>
            </a:r>
            <a:r>
              <a:rPr lang="pt-PT" sz="3600" b="1" kern="1200" dirty="0" err="1">
                <a:solidFill>
                  <a:srgbClr val="C00000"/>
                </a:solidFill>
                <a:latin typeface="Arial" panose="020B0604020202020204" pitchFamily="34" charset="0"/>
                <a:ea typeface="+mn-ea"/>
                <a:cs typeface="+mn-cs"/>
              </a:rPr>
              <a:t>analysis</a:t>
            </a:r>
            <a:r>
              <a:rPr lang="pt-PT" sz="3600" b="1" kern="1200" dirty="0">
                <a:solidFill>
                  <a:srgbClr val="C00000"/>
                </a:solidFill>
                <a:latin typeface="Arial" panose="020B0604020202020204" pitchFamily="34" charset="0"/>
                <a:ea typeface="+mn-ea"/>
                <a:cs typeface="+mn-cs"/>
              </a:rPr>
              <a:t>?</a:t>
            </a:r>
          </a:p>
        </p:txBody>
      </p:sp>
      <p:sp>
        <p:nvSpPr>
          <p:cNvPr id="3" name="Content Placeholder 2">
            <a:extLst>
              <a:ext uri="{FF2B5EF4-FFF2-40B4-BE49-F238E27FC236}">
                <a16:creationId xmlns:a16="http://schemas.microsoft.com/office/drawing/2014/main" id="{F54D0D96-9972-2A4D-AA05-9E8F79C37D2F}"/>
              </a:ext>
            </a:extLst>
          </p:cNvPr>
          <p:cNvSpPr>
            <a:spLocks noGrp="1"/>
          </p:cNvSpPr>
          <p:nvPr>
            <p:ph idx="1"/>
          </p:nvPr>
        </p:nvSpPr>
        <p:spPr/>
        <p:txBody>
          <a:bodyPr/>
          <a:lstStyle/>
          <a:p>
            <a:pPr marL="0" indent="0">
              <a:lnSpc>
                <a:spcPct val="150000"/>
              </a:lnSpc>
              <a:buNone/>
            </a:pPr>
            <a:r>
              <a:rPr lang="pt-PT" sz="1800" b="1" dirty="0" err="1">
                <a:solidFill>
                  <a:srgbClr val="C00000"/>
                </a:solidFill>
              </a:rPr>
              <a:t>The</a:t>
            </a:r>
            <a:r>
              <a:rPr lang="pt-PT" sz="1800" b="1" dirty="0">
                <a:solidFill>
                  <a:srgbClr val="C00000"/>
                </a:solidFill>
              </a:rPr>
              <a:t> </a:t>
            </a:r>
            <a:r>
              <a:rPr lang="pt-PT" sz="1800" b="1" dirty="0" err="1">
                <a:solidFill>
                  <a:srgbClr val="C00000"/>
                </a:solidFill>
              </a:rPr>
              <a:t>resolution</a:t>
            </a:r>
            <a:r>
              <a:rPr lang="pt-PT" sz="1800" b="1" dirty="0">
                <a:solidFill>
                  <a:srgbClr val="C00000"/>
                </a:solidFill>
              </a:rPr>
              <a:t> </a:t>
            </a:r>
            <a:r>
              <a:rPr lang="pt-PT" sz="1800" b="1" dirty="0" err="1">
                <a:solidFill>
                  <a:srgbClr val="C00000"/>
                </a:solidFill>
              </a:rPr>
              <a:t>of</a:t>
            </a:r>
            <a:r>
              <a:rPr lang="pt-PT" sz="1800" b="1" dirty="0">
                <a:solidFill>
                  <a:srgbClr val="C00000"/>
                </a:solidFill>
              </a:rPr>
              <a:t> a case </a:t>
            </a:r>
            <a:r>
              <a:rPr lang="pt-PT" sz="1800" b="1" dirty="0" err="1">
                <a:solidFill>
                  <a:srgbClr val="C00000"/>
                </a:solidFill>
              </a:rPr>
              <a:t>study</a:t>
            </a:r>
            <a:r>
              <a:rPr lang="pt-PT" sz="1800" b="1" dirty="0">
                <a:solidFill>
                  <a:srgbClr val="C00000"/>
                </a:solidFill>
              </a:rPr>
              <a:t> </a:t>
            </a:r>
            <a:r>
              <a:rPr lang="pt-PT" sz="1800" b="1" dirty="0" err="1">
                <a:solidFill>
                  <a:srgbClr val="C00000"/>
                </a:solidFill>
              </a:rPr>
              <a:t>presupposes</a:t>
            </a:r>
            <a:r>
              <a:rPr lang="pt-PT" sz="1800" b="1" dirty="0">
                <a:solidFill>
                  <a:srgbClr val="C00000"/>
                </a:solidFill>
              </a:rPr>
              <a:t>:</a:t>
            </a:r>
          </a:p>
          <a:p>
            <a:pPr marL="0" indent="0">
              <a:lnSpc>
                <a:spcPct val="150000"/>
              </a:lnSpc>
              <a:buNone/>
            </a:pPr>
            <a:endParaRPr lang="pt-PT" sz="1800" dirty="0"/>
          </a:p>
          <a:p>
            <a:pPr>
              <a:lnSpc>
                <a:spcPct val="150000"/>
              </a:lnSpc>
              <a:buFont typeface="+mj-lt"/>
              <a:buAutoNum type="arabicPeriod"/>
            </a:pPr>
            <a:r>
              <a:rPr lang="pt-PT" sz="1800" dirty="0" err="1"/>
              <a:t>Preparation</a:t>
            </a:r>
            <a:r>
              <a:rPr lang="pt-PT" sz="1800" dirty="0"/>
              <a:t> </a:t>
            </a:r>
            <a:r>
              <a:rPr lang="pt-PT" sz="1800" dirty="0" err="1"/>
              <a:t>of</a:t>
            </a:r>
            <a:r>
              <a:rPr lang="pt-PT" sz="1800" dirty="0"/>
              <a:t> a </a:t>
            </a:r>
            <a:r>
              <a:rPr lang="pt-PT" sz="1800" b="1" dirty="0" err="1"/>
              <a:t>written</a:t>
            </a:r>
            <a:r>
              <a:rPr lang="pt-PT" sz="1800" b="1" dirty="0"/>
              <a:t> report </a:t>
            </a:r>
            <a:r>
              <a:rPr lang="pt-PT" sz="1800" dirty="0" err="1"/>
              <a:t>with</a:t>
            </a:r>
            <a:r>
              <a:rPr lang="pt-PT" sz="1800" dirty="0"/>
              <a:t> </a:t>
            </a:r>
            <a:r>
              <a:rPr lang="pt-PT" sz="1800" dirty="0" err="1"/>
              <a:t>an</a:t>
            </a:r>
            <a:r>
              <a:rPr lang="pt-PT" sz="1800" dirty="0"/>
              <a:t> </a:t>
            </a:r>
            <a:r>
              <a:rPr lang="pt-PT" sz="1800" dirty="0" err="1"/>
              <a:t>organization's</a:t>
            </a:r>
            <a:r>
              <a:rPr lang="pt-PT" sz="1800" dirty="0"/>
              <a:t> </a:t>
            </a:r>
            <a:r>
              <a:rPr lang="pt-PT" sz="1800" dirty="0" err="1"/>
              <a:t>analysis</a:t>
            </a:r>
            <a:r>
              <a:rPr lang="pt-PT" sz="1800" dirty="0"/>
              <a:t> </a:t>
            </a:r>
            <a:r>
              <a:rPr lang="pt-PT" sz="1800" dirty="0" err="1"/>
              <a:t>on</a:t>
            </a:r>
            <a:r>
              <a:rPr lang="pt-PT" sz="1800" dirty="0"/>
              <a:t> </a:t>
            </a:r>
            <a:r>
              <a:rPr lang="pt-PT" sz="1800" dirty="0" err="1"/>
              <a:t>one</a:t>
            </a:r>
            <a:r>
              <a:rPr lang="pt-PT" sz="1800" dirty="0"/>
              <a:t> </a:t>
            </a:r>
            <a:r>
              <a:rPr lang="pt-PT" sz="1800" dirty="0" err="1"/>
              <a:t>or</a:t>
            </a:r>
            <a:r>
              <a:rPr lang="pt-PT" sz="1800" dirty="0"/>
              <a:t> more </a:t>
            </a:r>
            <a:r>
              <a:rPr lang="pt-PT" sz="1800" dirty="0" err="1"/>
              <a:t>topics</a:t>
            </a:r>
            <a:r>
              <a:rPr lang="pt-PT" sz="1800" dirty="0"/>
              <a:t> </a:t>
            </a:r>
            <a:r>
              <a:rPr lang="pt-PT" sz="1800" dirty="0" err="1"/>
              <a:t>of</a:t>
            </a:r>
            <a:r>
              <a:rPr lang="pt-PT" sz="1800" dirty="0"/>
              <a:t> </a:t>
            </a:r>
            <a:r>
              <a:rPr lang="pt-PT" sz="1800" dirty="0" err="1"/>
              <a:t>the</a:t>
            </a:r>
            <a:r>
              <a:rPr lang="pt-PT" sz="1800" dirty="0"/>
              <a:t> </a:t>
            </a:r>
            <a:r>
              <a:rPr lang="pt-PT" sz="1800" dirty="0" err="1"/>
              <a:t>syllabus</a:t>
            </a:r>
            <a:r>
              <a:rPr lang="pt-PT" sz="1800" dirty="0"/>
              <a:t> </a:t>
            </a:r>
            <a:r>
              <a:rPr lang="pt-PT" sz="1800" dirty="0" err="1"/>
              <a:t>of</a:t>
            </a:r>
            <a:r>
              <a:rPr lang="pt-PT" sz="1800" dirty="0"/>
              <a:t> </a:t>
            </a:r>
            <a:r>
              <a:rPr lang="pt-PT" sz="1800" dirty="0" err="1"/>
              <a:t>the</a:t>
            </a:r>
            <a:r>
              <a:rPr lang="pt-PT" sz="1800" dirty="0"/>
              <a:t> </a:t>
            </a:r>
            <a:r>
              <a:rPr lang="pt-PT" sz="1800" dirty="0" err="1"/>
              <a:t>course</a:t>
            </a:r>
            <a:r>
              <a:rPr lang="pt-PT" sz="1800" dirty="0"/>
              <a:t>;</a:t>
            </a:r>
          </a:p>
          <a:p>
            <a:pPr>
              <a:lnSpc>
                <a:spcPct val="150000"/>
              </a:lnSpc>
              <a:buFont typeface="+mj-lt"/>
              <a:buAutoNum type="arabicPeriod"/>
            </a:pPr>
            <a:r>
              <a:rPr lang="pt-PT" sz="1800" b="1" dirty="0">
                <a:solidFill>
                  <a:srgbClr val="C00000"/>
                </a:solidFill>
              </a:rPr>
              <a:t>Oral </a:t>
            </a:r>
            <a:r>
              <a:rPr lang="pt-PT" sz="1800" b="1" dirty="0" err="1">
                <a:solidFill>
                  <a:srgbClr val="C00000"/>
                </a:solidFill>
              </a:rPr>
              <a:t>presentation</a:t>
            </a:r>
            <a:r>
              <a:rPr lang="pt-PT" sz="1800" b="1" dirty="0">
                <a:solidFill>
                  <a:srgbClr val="C00000"/>
                </a:solidFill>
              </a:rPr>
              <a:t> </a:t>
            </a:r>
            <a:r>
              <a:rPr lang="pt-PT" sz="1800" dirty="0" err="1"/>
              <a:t>about</a:t>
            </a:r>
            <a:r>
              <a:rPr lang="pt-PT" sz="1800" dirty="0"/>
              <a:t> </a:t>
            </a:r>
            <a:r>
              <a:rPr lang="pt-PT" sz="1800" dirty="0" err="1"/>
              <a:t>the</a:t>
            </a:r>
            <a:r>
              <a:rPr lang="pt-PT" sz="1800" dirty="0"/>
              <a:t> </a:t>
            </a:r>
            <a:r>
              <a:rPr lang="pt-PT" sz="1800" dirty="0" err="1"/>
              <a:t>analysis</a:t>
            </a:r>
            <a:r>
              <a:rPr lang="pt-PT" sz="1800" dirty="0"/>
              <a:t> </a:t>
            </a:r>
            <a:r>
              <a:rPr lang="pt-PT" sz="1800" dirty="0" err="1"/>
              <a:t>of</a:t>
            </a:r>
            <a:r>
              <a:rPr lang="pt-PT" sz="1800" dirty="0"/>
              <a:t> </a:t>
            </a:r>
            <a:r>
              <a:rPr lang="pt-PT" sz="1800" dirty="0" err="1"/>
              <a:t>the</a:t>
            </a:r>
            <a:r>
              <a:rPr lang="pt-PT" sz="1800" dirty="0"/>
              <a:t> case </a:t>
            </a:r>
            <a:r>
              <a:rPr lang="pt-PT" sz="1800" dirty="0">
                <a:solidFill>
                  <a:srgbClr val="C00000"/>
                </a:solidFill>
              </a:rPr>
              <a:t>(</a:t>
            </a:r>
            <a:r>
              <a:rPr lang="pt-PT" sz="1800" dirty="0" err="1">
                <a:solidFill>
                  <a:srgbClr val="C00000"/>
                </a:solidFill>
              </a:rPr>
              <a:t>Duration</a:t>
            </a:r>
            <a:r>
              <a:rPr lang="pt-PT" sz="1800" dirty="0">
                <a:solidFill>
                  <a:srgbClr val="C00000"/>
                </a:solidFill>
              </a:rPr>
              <a:t> = 15 minutes)</a:t>
            </a:r>
            <a:r>
              <a:rPr lang="pt-PT" sz="1800" dirty="0"/>
              <a:t>;</a:t>
            </a:r>
          </a:p>
          <a:p>
            <a:pPr>
              <a:lnSpc>
                <a:spcPct val="150000"/>
              </a:lnSpc>
              <a:buFont typeface="+mj-lt"/>
              <a:buAutoNum type="arabicPeriod"/>
            </a:pPr>
            <a:r>
              <a:rPr lang="pt-PT" sz="1800" b="1" dirty="0" err="1">
                <a:solidFill>
                  <a:srgbClr val="C00000"/>
                </a:solidFill>
              </a:rPr>
              <a:t>Discussion</a:t>
            </a:r>
            <a:r>
              <a:rPr lang="pt-PT" sz="1800" b="1" dirty="0">
                <a:solidFill>
                  <a:srgbClr val="C00000"/>
                </a:solidFill>
              </a:rPr>
              <a:t> </a:t>
            </a:r>
            <a:r>
              <a:rPr lang="pt-PT" sz="1800" b="1" dirty="0" err="1">
                <a:solidFill>
                  <a:srgbClr val="C00000"/>
                </a:solidFill>
              </a:rPr>
              <a:t>of</a:t>
            </a:r>
            <a:r>
              <a:rPr lang="pt-PT" sz="1800" b="1" dirty="0">
                <a:solidFill>
                  <a:srgbClr val="C00000"/>
                </a:solidFill>
              </a:rPr>
              <a:t> </a:t>
            </a:r>
            <a:r>
              <a:rPr lang="pt-PT" sz="1800" b="1" dirty="0" err="1">
                <a:solidFill>
                  <a:srgbClr val="C00000"/>
                </a:solidFill>
              </a:rPr>
              <a:t>another</a:t>
            </a:r>
            <a:r>
              <a:rPr lang="pt-PT" sz="1800" b="1" dirty="0">
                <a:solidFill>
                  <a:srgbClr val="C00000"/>
                </a:solidFill>
              </a:rPr>
              <a:t> </a:t>
            </a:r>
            <a:r>
              <a:rPr lang="pt-PT" sz="1800" b="1" dirty="0" err="1">
                <a:solidFill>
                  <a:srgbClr val="C00000"/>
                </a:solidFill>
              </a:rPr>
              <a:t>group's</a:t>
            </a:r>
            <a:r>
              <a:rPr lang="pt-PT" sz="1800" b="1" dirty="0">
                <a:solidFill>
                  <a:srgbClr val="C00000"/>
                </a:solidFill>
              </a:rPr>
              <a:t> </a:t>
            </a:r>
            <a:r>
              <a:rPr lang="pt-PT" sz="1800" b="1" dirty="0" err="1">
                <a:solidFill>
                  <a:srgbClr val="C00000"/>
                </a:solidFill>
              </a:rPr>
              <a:t>analysis</a:t>
            </a:r>
            <a:r>
              <a:rPr lang="pt-PT" sz="1800" b="1" dirty="0">
                <a:solidFill>
                  <a:srgbClr val="C00000"/>
                </a:solidFill>
              </a:rPr>
              <a:t>/report</a:t>
            </a:r>
            <a:r>
              <a:rPr lang="pt-PT" sz="1800" dirty="0">
                <a:solidFill>
                  <a:srgbClr val="C00000"/>
                </a:solidFill>
              </a:rPr>
              <a:t> (</a:t>
            </a:r>
            <a:r>
              <a:rPr lang="pt-PT" sz="1800" dirty="0" err="1">
                <a:solidFill>
                  <a:srgbClr val="C00000"/>
                </a:solidFill>
              </a:rPr>
              <a:t>Duration</a:t>
            </a:r>
            <a:r>
              <a:rPr lang="pt-PT" sz="1800" dirty="0">
                <a:solidFill>
                  <a:srgbClr val="C00000"/>
                </a:solidFill>
              </a:rPr>
              <a:t> = 5 minutes)</a:t>
            </a:r>
            <a:r>
              <a:rPr lang="pt-PT" sz="1800" dirty="0"/>
              <a:t>.</a:t>
            </a:r>
          </a:p>
          <a:p>
            <a:pPr marL="0" indent="0">
              <a:lnSpc>
                <a:spcPct val="150000"/>
              </a:lnSpc>
              <a:buNone/>
            </a:pPr>
            <a:endParaRPr lang="pt-PT" sz="1800" dirty="0"/>
          </a:p>
          <a:p>
            <a:pPr marL="0" indent="0">
              <a:lnSpc>
                <a:spcPct val="150000"/>
              </a:lnSpc>
              <a:buNone/>
            </a:pPr>
            <a:r>
              <a:rPr lang="pt-PT" sz="1800" b="1" dirty="0">
                <a:solidFill>
                  <a:srgbClr val="C00000"/>
                </a:solidFill>
              </a:rPr>
              <a:t>Note: </a:t>
            </a:r>
            <a:r>
              <a:rPr lang="pt-PT" sz="1800" dirty="0" err="1"/>
              <a:t>The</a:t>
            </a:r>
            <a:r>
              <a:rPr lang="pt-PT" sz="1800" dirty="0"/>
              <a:t> </a:t>
            </a:r>
            <a:r>
              <a:rPr lang="pt-PT" sz="1800" dirty="0" err="1"/>
              <a:t>analysis</a:t>
            </a:r>
            <a:r>
              <a:rPr lang="pt-PT" sz="1800" dirty="0"/>
              <a:t> </a:t>
            </a:r>
            <a:r>
              <a:rPr lang="pt-PT" sz="1800" dirty="0" err="1"/>
              <a:t>should</a:t>
            </a:r>
            <a:r>
              <a:rPr lang="pt-PT" sz="1800" dirty="0"/>
              <a:t> </a:t>
            </a:r>
            <a:r>
              <a:rPr lang="pt-PT" sz="1800" dirty="0" err="1"/>
              <a:t>start</a:t>
            </a:r>
            <a:r>
              <a:rPr lang="pt-PT" sz="1800" dirty="0"/>
              <a:t> </a:t>
            </a:r>
            <a:r>
              <a:rPr lang="pt-PT" sz="1800" dirty="0" err="1"/>
              <a:t>from</a:t>
            </a:r>
            <a:r>
              <a:rPr lang="pt-PT" sz="1800" dirty="0"/>
              <a:t> </a:t>
            </a:r>
            <a:r>
              <a:rPr lang="pt-PT" sz="1800" dirty="0" err="1"/>
              <a:t>the</a:t>
            </a:r>
            <a:r>
              <a:rPr lang="pt-PT" sz="1800" dirty="0"/>
              <a:t> </a:t>
            </a:r>
            <a:r>
              <a:rPr lang="pt-PT" sz="1800" b="1" dirty="0" err="1">
                <a:solidFill>
                  <a:srgbClr val="C00000"/>
                </a:solidFill>
              </a:rPr>
              <a:t>concepts</a:t>
            </a:r>
            <a:r>
              <a:rPr lang="pt-PT" sz="1800" b="1" dirty="0">
                <a:solidFill>
                  <a:srgbClr val="C00000"/>
                </a:solidFill>
              </a:rPr>
              <a:t> </a:t>
            </a:r>
            <a:r>
              <a:rPr lang="pt-PT" sz="1800" b="1" dirty="0" err="1">
                <a:solidFill>
                  <a:srgbClr val="C00000"/>
                </a:solidFill>
              </a:rPr>
              <a:t>exposed</a:t>
            </a:r>
            <a:r>
              <a:rPr lang="pt-PT" sz="1800" b="1" dirty="0">
                <a:solidFill>
                  <a:srgbClr val="C00000"/>
                </a:solidFill>
              </a:rPr>
              <a:t> in </a:t>
            </a:r>
            <a:r>
              <a:rPr lang="pt-PT" sz="1800" b="1" dirty="0" err="1">
                <a:solidFill>
                  <a:srgbClr val="C00000"/>
                </a:solidFill>
              </a:rPr>
              <a:t>the</a:t>
            </a:r>
            <a:r>
              <a:rPr lang="pt-PT" sz="1800" b="1" dirty="0">
                <a:solidFill>
                  <a:srgbClr val="C00000"/>
                </a:solidFill>
              </a:rPr>
              <a:t> </a:t>
            </a:r>
            <a:r>
              <a:rPr lang="pt-PT" sz="1800" b="1" dirty="0" err="1">
                <a:solidFill>
                  <a:srgbClr val="C00000"/>
                </a:solidFill>
              </a:rPr>
              <a:t>theoretical</a:t>
            </a:r>
            <a:r>
              <a:rPr lang="pt-PT" sz="1800" b="1" dirty="0">
                <a:solidFill>
                  <a:srgbClr val="C00000"/>
                </a:solidFill>
              </a:rPr>
              <a:t> classes </a:t>
            </a:r>
            <a:r>
              <a:rPr lang="pt-PT" sz="1800" dirty="0" err="1"/>
              <a:t>and</a:t>
            </a:r>
            <a:r>
              <a:rPr lang="pt-PT" sz="1800" dirty="0"/>
              <a:t> </a:t>
            </a:r>
            <a:r>
              <a:rPr lang="pt-PT" sz="1800" dirty="0" err="1"/>
              <a:t>justified</a:t>
            </a:r>
            <a:r>
              <a:rPr lang="pt-PT" sz="1800" dirty="0"/>
              <a:t> </a:t>
            </a:r>
            <a:r>
              <a:rPr lang="pt-PT" sz="1800" dirty="0" err="1"/>
              <a:t>with</a:t>
            </a:r>
            <a:r>
              <a:rPr lang="pt-PT" sz="1800" dirty="0"/>
              <a:t> </a:t>
            </a:r>
            <a:r>
              <a:rPr lang="pt-PT" sz="1800" dirty="0" err="1"/>
              <a:t>the</a:t>
            </a:r>
            <a:r>
              <a:rPr lang="pt-PT" sz="1800" dirty="0"/>
              <a:t> </a:t>
            </a:r>
            <a:r>
              <a:rPr lang="pt-PT" sz="1800" b="1" dirty="0" err="1">
                <a:solidFill>
                  <a:srgbClr val="C00000"/>
                </a:solidFill>
              </a:rPr>
              <a:t>Information</a:t>
            </a:r>
            <a:r>
              <a:rPr lang="pt-PT" sz="1800" b="1" dirty="0">
                <a:solidFill>
                  <a:srgbClr val="C00000"/>
                </a:solidFill>
              </a:rPr>
              <a:t> </a:t>
            </a:r>
            <a:r>
              <a:rPr lang="pt-PT" sz="1800" b="1" dirty="0" err="1">
                <a:solidFill>
                  <a:srgbClr val="C00000"/>
                </a:solidFill>
              </a:rPr>
              <a:t>Collected</a:t>
            </a:r>
            <a:r>
              <a:rPr lang="pt-PT" sz="1800" b="1" dirty="0">
                <a:solidFill>
                  <a:srgbClr val="C00000"/>
                </a:solidFill>
              </a:rPr>
              <a:t> </a:t>
            </a:r>
            <a:r>
              <a:rPr lang="pt-PT" sz="1800" dirty="0"/>
              <a:t>in </a:t>
            </a:r>
            <a:r>
              <a:rPr lang="pt-PT" sz="1800" dirty="0" err="1"/>
              <a:t>the</a:t>
            </a:r>
            <a:r>
              <a:rPr lang="pt-PT" sz="1800" dirty="0"/>
              <a:t> </a:t>
            </a:r>
            <a:r>
              <a:rPr lang="pt-PT" sz="1800" dirty="0" err="1"/>
              <a:t>sources</a:t>
            </a:r>
            <a:r>
              <a:rPr lang="pt-PT" sz="1800" dirty="0"/>
              <a:t> </a:t>
            </a:r>
            <a:r>
              <a:rPr lang="pt-PT" sz="1800" dirty="0" err="1"/>
              <a:t>that</a:t>
            </a:r>
            <a:r>
              <a:rPr lang="pt-PT" sz="1800" dirty="0"/>
              <a:t> must </a:t>
            </a:r>
            <a:r>
              <a:rPr lang="pt-PT" sz="1800" dirty="0" err="1"/>
              <a:t>be</a:t>
            </a:r>
            <a:r>
              <a:rPr lang="pt-PT" sz="1800" dirty="0"/>
              <a:t> </a:t>
            </a:r>
            <a:r>
              <a:rPr lang="pt-PT" sz="1800" dirty="0" err="1"/>
              <a:t>correctly</a:t>
            </a:r>
            <a:r>
              <a:rPr lang="pt-PT" sz="1800" dirty="0"/>
              <a:t> </a:t>
            </a:r>
            <a:r>
              <a:rPr lang="pt-PT" sz="1800" dirty="0" err="1"/>
              <a:t>identified</a:t>
            </a:r>
            <a:r>
              <a:rPr lang="pt-PT" sz="1800" dirty="0"/>
              <a:t>.</a:t>
            </a:r>
          </a:p>
        </p:txBody>
      </p:sp>
      <p:sp>
        <p:nvSpPr>
          <p:cNvPr id="4" name="Slide Number Placeholder 3">
            <a:extLst>
              <a:ext uri="{FF2B5EF4-FFF2-40B4-BE49-F238E27FC236}">
                <a16:creationId xmlns:a16="http://schemas.microsoft.com/office/drawing/2014/main" id="{C8955C08-5E4C-5349-8BF9-700D710F00E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6</a:t>
            </a:fld>
            <a:endParaRPr lang="en-PT" dirty="0"/>
          </a:p>
        </p:txBody>
      </p:sp>
    </p:spTree>
    <p:extLst>
      <p:ext uri="{BB962C8B-B14F-4D97-AF65-F5344CB8AC3E}">
        <p14:creationId xmlns:p14="http://schemas.microsoft.com/office/powerpoint/2010/main" val="152163892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err="1">
                <a:solidFill>
                  <a:srgbClr val="C00000"/>
                </a:solidFill>
                <a:latin typeface="Arial" panose="020B0604020202020204" pitchFamily="34" charset="0"/>
                <a:ea typeface="+mn-ea"/>
                <a:cs typeface="+mn-cs"/>
              </a:rPr>
              <a:t>Example</a:t>
            </a:r>
            <a:endParaRPr lang="pt-PT" sz="3600" b="1" kern="1200" dirty="0">
              <a:solidFill>
                <a:srgbClr val="C00000"/>
              </a:solidFill>
              <a:latin typeface="Arial" panose="020B0604020202020204" pitchFamily="34" charset="0"/>
              <a:ea typeface="+mn-ea"/>
              <a:cs typeface="+mn-cs"/>
            </a:endParaRP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pPr>
              <a:lnSpc>
                <a:spcPct val="150000"/>
              </a:lnSpc>
            </a:pPr>
            <a:endParaRPr lang="pt-PT" sz="1800" dirty="0"/>
          </a:p>
          <a:p>
            <a:pPr marL="0" indent="0">
              <a:lnSpc>
                <a:spcPct val="150000"/>
              </a:lnSpc>
              <a:buNone/>
            </a:pPr>
            <a:r>
              <a:rPr lang="pt-PT" sz="1800" dirty="0" err="1"/>
              <a:t>The</a:t>
            </a:r>
            <a:r>
              <a:rPr lang="pt-PT" sz="1800" dirty="0"/>
              <a:t> </a:t>
            </a:r>
            <a:r>
              <a:rPr lang="pt-PT" sz="1800" b="1" dirty="0" err="1"/>
              <a:t>objective</a:t>
            </a:r>
            <a:r>
              <a:rPr lang="pt-PT" sz="1800" dirty="0"/>
              <a:t> </a:t>
            </a:r>
            <a:r>
              <a:rPr lang="pt-PT" sz="1800" dirty="0" err="1"/>
              <a:t>of</a:t>
            </a:r>
            <a:r>
              <a:rPr lang="pt-PT" sz="1800" dirty="0"/>
              <a:t> </a:t>
            </a:r>
            <a:r>
              <a:rPr lang="pt-PT" sz="1800" dirty="0" err="1"/>
              <a:t>the</a:t>
            </a:r>
            <a:r>
              <a:rPr lang="pt-PT" sz="1800" dirty="0"/>
              <a:t> case </a:t>
            </a:r>
            <a:r>
              <a:rPr lang="pt-PT" sz="1800" dirty="0" err="1"/>
              <a:t>is</a:t>
            </a:r>
            <a:r>
              <a:rPr lang="pt-PT" sz="1800" dirty="0"/>
              <a:t> to </a:t>
            </a:r>
            <a:r>
              <a:rPr lang="pt-PT" sz="1800" dirty="0" err="1"/>
              <a:t>characterize</a:t>
            </a:r>
            <a:r>
              <a:rPr lang="pt-PT" sz="1800" dirty="0"/>
              <a:t> </a:t>
            </a:r>
            <a:r>
              <a:rPr lang="pt-PT" sz="1800" dirty="0" err="1"/>
              <a:t>the</a:t>
            </a:r>
            <a:r>
              <a:rPr lang="pt-PT" sz="1800" dirty="0"/>
              <a:t> </a:t>
            </a:r>
            <a:r>
              <a:rPr lang="pt-PT" sz="1800" dirty="0" err="1"/>
              <a:t>strategic</a:t>
            </a:r>
            <a:r>
              <a:rPr lang="pt-PT" sz="1800" dirty="0"/>
              <a:t> management (</a:t>
            </a:r>
            <a:r>
              <a:rPr lang="pt-PT" sz="1800" dirty="0" err="1">
                <a:solidFill>
                  <a:srgbClr val="C00000"/>
                </a:solidFill>
              </a:rPr>
              <a:t>example</a:t>
            </a:r>
            <a:r>
              <a:rPr lang="pt-PT" sz="1800" dirty="0"/>
              <a:t>) </a:t>
            </a:r>
            <a:r>
              <a:rPr lang="pt-PT" sz="1800" dirty="0" err="1"/>
              <a:t>of</a:t>
            </a:r>
            <a:r>
              <a:rPr lang="pt-PT" sz="1800" dirty="0"/>
              <a:t> </a:t>
            </a:r>
            <a:r>
              <a:rPr lang="pt-PT" sz="1800" dirty="0" err="1"/>
              <a:t>an</a:t>
            </a:r>
            <a:r>
              <a:rPr lang="pt-PT" sz="1800" dirty="0"/>
              <a:t> SME in </a:t>
            </a:r>
            <a:r>
              <a:rPr lang="pt-PT" sz="1800" dirty="0" err="1"/>
              <a:t>the</a:t>
            </a:r>
            <a:r>
              <a:rPr lang="pt-PT" sz="1800" dirty="0"/>
              <a:t> </a:t>
            </a:r>
            <a:r>
              <a:rPr lang="pt-PT" sz="1800" dirty="0" err="1"/>
              <a:t>cork</a:t>
            </a:r>
            <a:r>
              <a:rPr lang="pt-PT" sz="1800" dirty="0"/>
              <a:t> sector (</a:t>
            </a:r>
            <a:r>
              <a:rPr lang="pt-PT" sz="1800" dirty="0" err="1">
                <a:solidFill>
                  <a:srgbClr val="C00000"/>
                </a:solidFill>
              </a:rPr>
              <a:t>example</a:t>
            </a:r>
            <a:r>
              <a:rPr lang="pt-PT" sz="1800" dirty="0"/>
              <a:t>) </a:t>
            </a:r>
            <a:r>
              <a:rPr lang="pt-PT" sz="1800" dirty="0" err="1"/>
              <a:t>taking</a:t>
            </a:r>
            <a:r>
              <a:rPr lang="pt-PT" sz="1800" dirty="0"/>
              <a:t> </a:t>
            </a:r>
            <a:r>
              <a:rPr lang="pt-PT" sz="1800" dirty="0" err="1"/>
              <a:t>into</a:t>
            </a:r>
            <a:r>
              <a:rPr lang="pt-PT" sz="1800" dirty="0"/>
              <a:t> </a:t>
            </a:r>
            <a:r>
              <a:rPr lang="pt-PT" sz="1800" dirty="0" err="1"/>
              <a:t>account</a:t>
            </a:r>
            <a:r>
              <a:rPr lang="pt-PT" sz="1800" dirty="0"/>
              <a:t> </a:t>
            </a:r>
            <a:r>
              <a:rPr lang="pt-PT" sz="1800" dirty="0" err="1"/>
              <a:t>the</a:t>
            </a:r>
            <a:r>
              <a:rPr lang="pt-PT" sz="1800" dirty="0"/>
              <a:t> </a:t>
            </a:r>
            <a:r>
              <a:rPr lang="pt-PT" sz="1800" dirty="0" err="1"/>
              <a:t>syllabus</a:t>
            </a:r>
            <a:r>
              <a:rPr lang="pt-PT" sz="1800" dirty="0"/>
              <a:t> </a:t>
            </a:r>
            <a:r>
              <a:rPr lang="pt-PT" sz="1800" dirty="0" err="1"/>
              <a:t>of</a:t>
            </a:r>
            <a:r>
              <a:rPr lang="pt-PT" sz="1800" dirty="0"/>
              <a:t> </a:t>
            </a:r>
            <a:r>
              <a:rPr lang="pt-PT" sz="1800" dirty="0" err="1"/>
              <a:t>the</a:t>
            </a:r>
            <a:r>
              <a:rPr lang="pt-PT" sz="1800" dirty="0"/>
              <a:t> </a:t>
            </a:r>
            <a:r>
              <a:rPr lang="pt-PT" sz="1800" dirty="0" err="1"/>
              <a:t>Course</a:t>
            </a:r>
            <a:r>
              <a:rPr lang="pt-PT" sz="1800" dirty="0"/>
              <a:t> </a:t>
            </a:r>
            <a:r>
              <a:rPr lang="pt-PT" sz="1800" dirty="0" err="1"/>
              <a:t>Unit</a:t>
            </a:r>
            <a:r>
              <a:rPr lang="pt-PT" sz="1800" dirty="0"/>
              <a:t>;</a:t>
            </a:r>
          </a:p>
          <a:p>
            <a:pPr marL="0" indent="0">
              <a:lnSpc>
                <a:spcPct val="150000"/>
              </a:lnSpc>
              <a:buNone/>
            </a:pPr>
            <a:endParaRPr lang="pt-PT" sz="1800" dirty="0"/>
          </a:p>
          <a:p>
            <a:pPr marL="0" indent="0">
              <a:lnSpc>
                <a:spcPct val="150000"/>
              </a:lnSpc>
              <a:buNone/>
            </a:pPr>
            <a:r>
              <a:rPr lang="pt-PT" sz="1800" dirty="0" err="1"/>
              <a:t>The</a:t>
            </a:r>
            <a:r>
              <a:rPr lang="pt-PT" sz="1800" dirty="0"/>
              <a:t> </a:t>
            </a:r>
            <a:r>
              <a:rPr lang="pt-PT" sz="1800" dirty="0" err="1"/>
              <a:t>main</a:t>
            </a:r>
            <a:r>
              <a:rPr lang="pt-PT" sz="1800" dirty="0"/>
              <a:t> </a:t>
            </a:r>
            <a:r>
              <a:rPr lang="pt-PT" sz="1800" dirty="0" err="1"/>
              <a:t>source</a:t>
            </a:r>
            <a:r>
              <a:rPr lang="pt-PT" sz="1800" dirty="0"/>
              <a:t> </a:t>
            </a:r>
            <a:r>
              <a:rPr lang="pt-PT" sz="1800" dirty="0" err="1"/>
              <a:t>of</a:t>
            </a:r>
            <a:r>
              <a:rPr lang="pt-PT" sz="1800" dirty="0"/>
              <a:t> </a:t>
            </a:r>
            <a:r>
              <a:rPr lang="pt-PT" sz="1800" dirty="0" err="1"/>
              <a:t>information</a:t>
            </a:r>
            <a:r>
              <a:rPr lang="pt-PT" sz="1800" dirty="0"/>
              <a:t> </a:t>
            </a:r>
            <a:r>
              <a:rPr lang="pt-PT" sz="1800" dirty="0" err="1"/>
              <a:t>will</a:t>
            </a:r>
            <a:r>
              <a:rPr lang="pt-PT" sz="1800" dirty="0"/>
              <a:t> </a:t>
            </a:r>
            <a:r>
              <a:rPr lang="pt-PT" sz="1800" dirty="0" err="1"/>
              <a:t>be</a:t>
            </a:r>
            <a:r>
              <a:rPr lang="pt-PT" sz="1800" dirty="0"/>
              <a:t> </a:t>
            </a:r>
            <a:r>
              <a:rPr lang="pt-PT" sz="1800" dirty="0" err="1"/>
              <a:t>an</a:t>
            </a:r>
            <a:r>
              <a:rPr lang="pt-PT" sz="1800" dirty="0"/>
              <a:t> </a:t>
            </a:r>
            <a:r>
              <a:rPr lang="pt-PT" sz="1800" b="1" dirty="0" err="1"/>
              <a:t>interview</a:t>
            </a:r>
            <a:r>
              <a:rPr lang="pt-PT" sz="1800" dirty="0"/>
              <a:t> </a:t>
            </a:r>
            <a:r>
              <a:rPr lang="pt-PT" sz="1800" dirty="0" err="1"/>
              <a:t>and</a:t>
            </a:r>
            <a:r>
              <a:rPr lang="pt-PT" sz="1800" dirty="0"/>
              <a:t> (</a:t>
            </a:r>
            <a:r>
              <a:rPr lang="pt-PT" sz="1800" dirty="0" err="1"/>
              <a:t>if</a:t>
            </a:r>
            <a:r>
              <a:rPr lang="pt-PT" sz="1800" dirty="0"/>
              <a:t> </a:t>
            </a:r>
            <a:r>
              <a:rPr lang="pt-PT" sz="1800" dirty="0" err="1"/>
              <a:t>any</a:t>
            </a:r>
            <a:r>
              <a:rPr lang="pt-PT" sz="1800" dirty="0"/>
              <a:t>) </a:t>
            </a:r>
            <a:r>
              <a:rPr lang="pt-PT" sz="1800" dirty="0" err="1"/>
              <a:t>the</a:t>
            </a:r>
            <a:r>
              <a:rPr lang="pt-PT" sz="1800" dirty="0"/>
              <a:t> </a:t>
            </a:r>
            <a:r>
              <a:rPr lang="pt-PT" sz="1800" b="1" dirty="0" err="1">
                <a:solidFill>
                  <a:srgbClr val="C00000"/>
                </a:solidFill>
              </a:rPr>
              <a:t>Official</a:t>
            </a:r>
            <a:r>
              <a:rPr lang="pt-PT" sz="1800" b="1" dirty="0">
                <a:solidFill>
                  <a:srgbClr val="C00000"/>
                </a:solidFill>
              </a:rPr>
              <a:t> </a:t>
            </a:r>
            <a:r>
              <a:rPr lang="pt-PT" sz="1800" b="1" dirty="0" err="1">
                <a:solidFill>
                  <a:srgbClr val="C00000"/>
                </a:solidFill>
              </a:rPr>
              <a:t>Company</a:t>
            </a:r>
            <a:r>
              <a:rPr lang="pt-PT" sz="1800" b="1" dirty="0">
                <a:solidFill>
                  <a:srgbClr val="C00000"/>
                </a:solidFill>
              </a:rPr>
              <a:t> </a:t>
            </a:r>
            <a:r>
              <a:rPr lang="pt-PT" sz="1800" b="1" dirty="0" err="1">
                <a:solidFill>
                  <a:srgbClr val="C00000"/>
                </a:solidFill>
              </a:rPr>
              <a:t>Page</a:t>
            </a:r>
            <a:r>
              <a:rPr lang="pt-PT" sz="1800" b="1" dirty="0">
                <a:solidFill>
                  <a:srgbClr val="C00000"/>
                </a:solidFill>
              </a:rPr>
              <a:t> </a:t>
            </a:r>
            <a:r>
              <a:rPr lang="pt-PT" sz="1800" dirty="0" err="1"/>
              <a:t>on</a:t>
            </a:r>
            <a:r>
              <a:rPr lang="pt-PT" sz="1800" dirty="0"/>
              <a:t> </a:t>
            </a:r>
            <a:r>
              <a:rPr lang="pt-PT" sz="1800" dirty="0" err="1"/>
              <a:t>the</a:t>
            </a:r>
            <a:r>
              <a:rPr lang="pt-PT" sz="1800" dirty="0"/>
              <a:t> Internet, </a:t>
            </a:r>
            <a:r>
              <a:rPr lang="pt-PT" sz="1800" dirty="0" err="1"/>
              <a:t>and</a:t>
            </a:r>
            <a:r>
              <a:rPr lang="pt-PT" sz="1800" dirty="0"/>
              <a:t> </a:t>
            </a:r>
            <a:r>
              <a:rPr lang="pt-PT" sz="1800" dirty="0" err="1"/>
              <a:t>other</a:t>
            </a:r>
            <a:r>
              <a:rPr lang="pt-PT" sz="1800" dirty="0"/>
              <a:t> </a:t>
            </a:r>
            <a:r>
              <a:rPr lang="pt-PT" sz="1800" dirty="0" err="1"/>
              <a:t>sources</a:t>
            </a:r>
            <a:r>
              <a:rPr lang="pt-PT" sz="1800" dirty="0"/>
              <a:t> </a:t>
            </a:r>
            <a:r>
              <a:rPr lang="pt-PT" sz="1800" dirty="0" err="1"/>
              <a:t>may</a:t>
            </a:r>
            <a:r>
              <a:rPr lang="pt-PT" sz="1800" dirty="0"/>
              <a:t> </a:t>
            </a:r>
            <a:r>
              <a:rPr lang="pt-PT" sz="1800" dirty="0" err="1"/>
              <a:t>be</a:t>
            </a:r>
            <a:r>
              <a:rPr lang="pt-PT" sz="1800" dirty="0"/>
              <a:t> </a:t>
            </a:r>
            <a:r>
              <a:rPr lang="pt-PT" sz="1800" dirty="0" err="1"/>
              <a:t>used</a:t>
            </a:r>
            <a:r>
              <a:rPr lang="pt-PT" sz="1800" dirty="0"/>
              <a:t>, </a:t>
            </a:r>
            <a:r>
              <a:rPr lang="pt-PT" sz="1800" dirty="0" err="1"/>
              <a:t>such</a:t>
            </a:r>
            <a:r>
              <a:rPr lang="pt-PT" sz="1800" dirty="0"/>
              <a:t> as:</a:t>
            </a:r>
          </a:p>
          <a:p>
            <a:pPr lvl="1">
              <a:lnSpc>
                <a:spcPct val="150000"/>
              </a:lnSpc>
            </a:pPr>
            <a:r>
              <a:rPr lang="pt-PT" sz="1600" dirty="0" err="1"/>
              <a:t>Academic</a:t>
            </a:r>
            <a:r>
              <a:rPr lang="pt-PT" sz="1600" dirty="0"/>
              <a:t> </a:t>
            </a:r>
            <a:r>
              <a:rPr lang="pt-PT" sz="1600" dirty="0" err="1"/>
              <a:t>studies</a:t>
            </a:r>
            <a:r>
              <a:rPr lang="pt-PT" sz="1600" dirty="0"/>
              <a:t>;</a:t>
            </a:r>
          </a:p>
          <a:p>
            <a:pPr lvl="1">
              <a:lnSpc>
                <a:spcPct val="150000"/>
              </a:lnSpc>
            </a:pPr>
            <a:r>
              <a:rPr lang="pt-PT" sz="1600" dirty="0" err="1"/>
              <a:t>Publications</a:t>
            </a:r>
            <a:r>
              <a:rPr lang="pt-PT" sz="1600" dirty="0"/>
              <a:t> </a:t>
            </a:r>
            <a:r>
              <a:rPr lang="pt-PT" sz="1600" dirty="0" err="1"/>
              <a:t>of</a:t>
            </a:r>
            <a:r>
              <a:rPr lang="pt-PT" sz="1600" dirty="0"/>
              <a:t> </a:t>
            </a:r>
            <a:r>
              <a:rPr lang="pt-PT" sz="1600" dirty="0" err="1"/>
              <a:t>the</a:t>
            </a:r>
            <a:r>
              <a:rPr lang="pt-PT" sz="1600" dirty="0"/>
              <a:t> </a:t>
            </a:r>
            <a:r>
              <a:rPr lang="pt-PT" sz="1600" dirty="0" err="1"/>
              <a:t>company</a:t>
            </a:r>
            <a:r>
              <a:rPr lang="pt-PT" sz="1600" dirty="0"/>
              <a:t> </a:t>
            </a:r>
            <a:r>
              <a:rPr lang="pt-PT" sz="1600" dirty="0" err="1"/>
              <a:t>or</a:t>
            </a:r>
            <a:r>
              <a:rPr lang="pt-PT" sz="1600" dirty="0"/>
              <a:t> </a:t>
            </a:r>
            <a:r>
              <a:rPr lang="pt-PT" sz="1600" dirty="0" err="1"/>
              <a:t>other</a:t>
            </a:r>
            <a:r>
              <a:rPr lang="pt-PT" sz="1600" dirty="0"/>
              <a:t> </a:t>
            </a:r>
            <a:r>
              <a:rPr lang="pt-PT" sz="1600" dirty="0" err="1"/>
              <a:t>entities</a:t>
            </a:r>
            <a:r>
              <a:rPr lang="pt-PT" sz="1600" dirty="0"/>
              <a:t>;</a:t>
            </a:r>
          </a:p>
          <a:p>
            <a:pPr lvl="1">
              <a:lnSpc>
                <a:spcPct val="150000"/>
              </a:lnSpc>
            </a:pPr>
            <a:r>
              <a:rPr lang="pt-PT" sz="1600" dirty="0" err="1"/>
              <a:t>Press</a:t>
            </a:r>
            <a:r>
              <a:rPr lang="pt-PT" sz="1600" dirty="0"/>
              <a:t> </a:t>
            </a:r>
            <a:r>
              <a:rPr lang="pt-PT" sz="1600" dirty="0" err="1"/>
              <a:t>Articles</a:t>
            </a:r>
            <a:r>
              <a:rPr lang="pt-PT" sz="1600" dirty="0"/>
              <a:t>;</a:t>
            </a:r>
          </a:p>
          <a:p>
            <a:pPr lvl="1">
              <a:lnSpc>
                <a:spcPct val="150000"/>
              </a:lnSpc>
            </a:pPr>
            <a:r>
              <a:rPr lang="pt-PT" sz="1600" dirty="0"/>
              <a:t>Etc.</a:t>
            </a:r>
          </a:p>
        </p:txBody>
      </p:sp>
      <p:sp>
        <p:nvSpPr>
          <p:cNvPr id="5" name="Slide Number Placeholder 3">
            <a:extLst>
              <a:ext uri="{FF2B5EF4-FFF2-40B4-BE49-F238E27FC236}">
                <a16:creationId xmlns:a16="http://schemas.microsoft.com/office/drawing/2014/main" id="{733F5555-050F-2E4A-8975-4B1676AC997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7</a:t>
            </a:fld>
            <a:endParaRPr lang="en-PT" dirty="0"/>
          </a:p>
        </p:txBody>
      </p:sp>
    </p:spTree>
    <p:extLst>
      <p:ext uri="{BB962C8B-B14F-4D97-AF65-F5344CB8AC3E}">
        <p14:creationId xmlns:p14="http://schemas.microsoft.com/office/powerpoint/2010/main" val="55588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1.2 </a:t>
            </a:r>
            <a:r>
              <a:rPr lang="pt-PT" sz="3600" b="1" kern="1200" dirty="0" err="1">
                <a:solidFill>
                  <a:srgbClr val="C00000"/>
                </a:solidFill>
                <a:latin typeface="Arial" panose="020B0604020202020204" pitchFamily="34" charset="0"/>
                <a:ea typeface="+mn-ea"/>
                <a:cs typeface="+mn-cs"/>
              </a:rPr>
              <a:t>Evaluation</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criteria</a:t>
            </a:r>
            <a:endParaRPr lang="pt-PT" sz="3600" b="1" kern="1200" dirty="0">
              <a:solidFill>
                <a:srgbClr val="C00000"/>
              </a:solidFill>
              <a:latin typeface="Arial" panose="020B0604020202020204" pitchFamily="34" charset="0"/>
              <a:ea typeface="+mn-ea"/>
              <a:cs typeface="+mn-cs"/>
            </a:endParaRP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pPr marL="457200" indent="-457200">
              <a:buFont typeface="+mj-lt"/>
              <a:buAutoNum type="arabicPeriod"/>
            </a:pPr>
            <a:r>
              <a:rPr lang="pt-PT" sz="2000" b="1" dirty="0" err="1">
                <a:solidFill>
                  <a:srgbClr val="C00000"/>
                </a:solidFill>
              </a:rPr>
              <a:t>Written</a:t>
            </a:r>
            <a:r>
              <a:rPr lang="pt-PT" sz="2000" b="1" dirty="0">
                <a:solidFill>
                  <a:srgbClr val="C00000"/>
                </a:solidFill>
              </a:rPr>
              <a:t> report (15%)</a:t>
            </a:r>
          </a:p>
          <a:p>
            <a:pPr lvl="1"/>
            <a:r>
              <a:rPr lang="pt-PT" sz="1800" dirty="0" err="1"/>
              <a:t>Information</a:t>
            </a:r>
            <a:r>
              <a:rPr lang="pt-PT" sz="1800" dirty="0"/>
              <a:t> </a:t>
            </a:r>
            <a:r>
              <a:rPr lang="pt-PT" sz="1800" dirty="0" err="1"/>
              <a:t>collected</a:t>
            </a:r>
            <a:r>
              <a:rPr lang="pt-PT" sz="1800" dirty="0"/>
              <a:t> – </a:t>
            </a:r>
            <a:r>
              <a:rPr lang="pt-PT" sz="1800" dirty="0" err="1"/>
              <a:t>correspondence</a:t>
            </a:r>
            <a:r>
              <a:rPr lang="pt-PT" sz="1800" dirty="0"/>
              <a:t> </a:t>
            </a:r>
            <a:r>
              <a:rPr lang="pt-PT" sz="1800" dirty="0" err="1"/>
              <a:t>with</a:t>
            </a:r>
            <a:r>
              <a:rPr lang="pt-PT" sz="1800" dirty="0"/>
              <a:t> </a:t>
            </a:r>
            <a:r>
              <a:rPr lang="pt-PT" sz="1800" dirty="0" err="1"/>
              <a:t>the</a:t>
            </a:r>
            <a:r>
              <a:rPr lang="pt-PT" sz="1800" dirty="0"/>
              <a:t> </a:t>
            </a:r>
            <a:r>
              <a:rPr lang="pt-PT" sz="1800" dirty="0" err="1"/>
              <a:t>requested</a:t>
            </a:r>
            <a:r>
              <a:rPr lang="pt-PT" sz="1800" dirty="0"/>
              <a:t> </a:t>
            </a:r>
            <a:r>
              <a:rPr lang="pt-PT" sz="1800" dirty="0" err="1"/>
              <a:t>topic</a:t>
            </a:r>
            <a:r>
              <a:rPr lang="pt-PT" sz="1800" dirty="0"/>
              <a:t>, </a:t>
            </a:r>
            <a:r>
              <a:rPr lang="pt-PT" sz="1800" dirty="0" err="1"/>
              <a:t>sources</a:t>
            </a:r>
            <a:r>
              <a:rPr lang="pt-PT" sz="1800" dirty="0"/>
              <a:t> </a:t>
            </a:r>
            <a:r>
              <a:rPr lang="pt-PT" sz="1800" dirty="0" err="1"/>
              <a:t>and</a:t>
            </a:r>
            <a:r>
              <a:rPr lang="pt-PT" sz="1800" dirty="0"/>
              <a:t> </a:t>
            </a:r>
            <a:r>
              <a:rPr lang="pt-PT" sz="1800" dirty="0" err="1"/>
              <a:t>resources</a:t>
            </a:r>
            <a:r>
              <a:rPr lang="pt-PT" sz="1800" dirty="0"/>
              <a:t> </a:t>
            </a:r>
            <a:r>
              <a:rPr lang="pt-PT" sz="1800" dirty="0" err="1"/>
              <a:t>used</a:t>
            </a:r>
            <a:r>
              <a:rPr lang="pt-PT" sz="1800" dirty="0"/>
              <a:t>; </a:t>
            </a:r>
            <a:r>
              <a:rPr lang="pt-PT" sz="1800" dirty="0" err="1"/>
              <a:t>Statement</a:t>
            </a:r>
            <a:r>
              <a:rPr lang="pt-PT" sz="1800" dirty="0"/>
              <a:t> </a:t>
            </a:r>
            <a:r>
              <a:rPr lang="pt-PT" sz="1800" dirty="0" err="1"/>
              <a:t>on</a:t>
            </a:r>
            <a:r>
              <a:rPr lang="pt-PT" sz="1800" dirty="0"/>
              <a:t> </a:t>
            </a:r>
            <a:r>
              <a:rPr lang="pt-PT" sz="1800" dirty="0" err="1"/>
              <a:t>the</a:t>
            </a:r>
            <a:r>
              <a:rPr lang="pt-PT" sz="1800" dirty="0"/>
              <a:t> use </a:t>
            </a:r>
            <a:r>
              <a:rPr lang="pt-PT" sz="1800" dirty="0" err="1"/>
              <a:t>of</a:t>
            </a:r>
            <a:r>
              <a:rPr lang="pt-PT" sz="1800" dirty="0"/>
              <a:t> AI </a:t>
            </a:r>
            <a:r>
              <a:rPr lang="pt-PT" sz="1800" dirty="0" err="1"/>
              <a:t>tool</a:t>
            </a:r>
            <a:r>
              <a:rPr lang="pt-PT" sz="1800" dirty="0"/>
              <a:t>(s).</a:t>
            </a:r>
          </a:p>
          <a:p>
            <a:pPr lvl="1"/>
            <a:r>
              <a:rPr lang="pt-PT" sz="1800" dirty="0"/>
              <a:t>Link </a:t>
            </a:r>
            <a:r>
              <a:rPr lang="pt-PT" sz="1800" dirty="0" err="1"/>
              <a:t>between</a:t>
            </a:r>
            <a:r>
              <a:rPr lang="pt-PT" sz="1800" dirty="0"/>
              <a:t> </a:t>
            </a:r>
            <a:r>
              <a:rPr lang="pt-PT" sz="1800" dirty="0" err="1"/>
              <a:t>class</a:t>
            </a:r>
            <a:r>
              <a:rPr lang="pt-PT" sz="1800" dirty="0"/>
              <a:t> </a:t>
            </a:r>
            <a:r>
              <a:rPr lang="pt-PT" sz="1800" dirty="0" err="1"/>
              <a:t>concepts</a:t>
            </a:r>
            <a:r>
              <a:rPr lang="pt-PT" sz="1800" dirty="0"/>
              <a:t> </a:t>
            </a:r>
            <a:r>
              <a:rPr lang="pt-PT" sz="1800" dirty="0" err="1"/>
              <a:t>and</a:t>
            </a:r>
            <a:r>
              <a:rPr lang="pt-PT" sz="1800" dirty="0"/>
              <a:t> </a:t>
            </a:r>
            <a:r>
              <a:rPr lang="pt-PT" sz="1800" dirty="0" err="1"/>
              <a:t>information</a:t>
            </a:r>
            <a:r>
              <a:rPr lang="pt-PT" sz="1800" dirty="0"/>
              <a:t> </a:t>
            </a:r>
            <a:r>
              <a:rPr lang="pt-PT" sz="1800" dirty="0" err="1"/>
              <a:t>collected</a:t>
            </a:r>
            <a:r>
              <a:rPr lang="pt-PT" sz="1800" dirty="0"/>
              <a:t>;</a:t>
            </a:r>
          </a:p>
          <a:p>
            <a:pPr lvl="1"/>
            <a:r>
              <a:rPr lang="pt-PT" sz="1800" dirty="0" err="1"/>
              <a:t>Critical</a:t>
            </a:r>
            <a:r>
              <a:rPr lang="pt-PT" sz="1800" dirty="0"/>
              <a:t> </a:t>
            </a:r>
            <a:r>
              <a:rPr lang="pt-PT" sz="1800" dirty="0" err="1"/>
              <a:t>perspective</a:t>
            </a:r>
            <a:r>
              <a:rPr lang="pt-PT" sz="1800" dirty="0"/>
              <a:t> </a:t>
            </a:r>
            <a:r>
              <a:rPr lang="pt-PT" sz="1800" dirty="0" err="1"/>
              <a:t>or</a:t>
            </a:r>
            <a:r>
              <a:rPr lang="pt-PT" sz="1800" dirty="0"/>
              <a:t> </a:t>
            </a:r>
            <a:r>
              <a:rPr lang="pt-PT" sz="1800" dirty="0" err="1"/>
              <a:t>exceptional</a:t>
            </a:r>
            <a:r>
              <a:rPr lang="pt-PT" sz="1800" dirty="0"/>
              <a:t> </a:t>
            </a:r>
            <a:r>
              <a:rPr lang="pt-PT" sz="1800" dirty="0" err="1"/>
              <a:t>and</a:t>
            </a:r>
            <a:r>
              <a:rPr lang="pt-PT" sz="1800" dirty="0"/>
              <a:t> </a:t>
            </a:r>
            <a:r>
              <a:rPr lang="pt-PT" sz="1800" dirty="0" err="1"/>
              <a:t>relevant</a:t>
            </a:r>
            <a:r>
              <a:rPr lang="pt-PT" sz="1800" dirty="0"/>
              <a:t> </a:t>
            </a:r>
            <a:r>
              <a:rPr lang="pt-PT" sz="1800" dirty="0" err="1"/>
              <a:t>contribution</a:t>
            </a:r>
            <a:r>
              <a:rPr lang="pt-PT" sz="1800" dirty="0"/>
              <a:t> to </a:t>
            </a:r>
            <a:r>
              <a:rPr lang="pt-PT" sz="1800" dirty="0" err="1"/>
              <a:t>the</a:t>
            </a:r>
            <a:r>
              <a:rPr lang="pt-PT" sz="1800" dirty="0"/>
              <a:t> </a:t>
            </a:r>
            <a:r>
              <a:rPr lang="pt-PT" sz="1800" dirty="0" err="1"/>
              <a:t>work</a:t>
            </a:r>
            <a:r>
              <a:rPr lang="pt-PT" sz="1800" dirty="0"/>
              <a:t>;</a:t>
            </a:r>
          </a:p>
          <a:p>
            <a:pPr lvl="1"/>
            <a:r>
              <a:rPr lang="pt-PT" sz="1800" dirty="0" err="1"/>
              <a:t>Quality</a:t>
            </a:r>
            <a:r>
              <a:rPr lang="pt-PT" sz="1800" dirty="0"/>
              <a:t> </a:t>
            </a:r>
            <a:r>
              <a:rPr lang="pt-PT" sz="1800" dirty="0" err="1"/>
              <a:t>of</a:t>
            </a:r>
            <a:r>
              <a:rPr lang="pt-PT" sz="1800" dirty="0"/>
              <a:t> </a:t>
            </a:r>
            <a:r>
              <a:rPr lang="pt-PT" sz="1800" dirty="0" err="1"/>
              <a:t>the</a:t>
            </a:r>
            <a:r>
              <a:rPr lang="pt-PT" sz="1800" dirty="0"/>
              <a:t> </a:t>
            </a:r>
            <a:r>
              <a:rPr lang="pt-PT" sz="1800" dirty="0" err="1"/>
              <a:t>written</a:t>
            </a:r>
            <a:r>
              <a:rPr lang="pt-PT" sz="1800" dirty="0"/>
              <a:t> report – </a:t>
            </a:r>
            <a:r>
              <a:rPr lang="pt-PT" sz="1800" dirty="0" err="1"/>
              <a:t>literacy</a:t>
            </a:r>
            <a:r>
              <a:rPr lang="pt-PT" sz="1800" dirty="0"/>
              <a:t> </a:t>
            </a:r>
            <a:r>
              <a:rPr lang="pt-PT" sz="1800" dirty="0" err="1"/>
              <a:t>and</a:t>
            </a:r>
            <a:r>
              <a:rPr lang="pt-PT" sz="1800" dirty="0"/>
              <a:t> </a:t>
            </a:r>
            <a:r>
              <a:rPr lang="pt-PT" sz="1800" dirty="0" err="1"/>
              <a:t>style</a:t>
            </a:r>
            <a:r>
              <a:rPr lang="pt-PT" sz="1800" dirty="0"/>
              <a:t>, </a:t>
            </a:r>
            <a:r>
              <a:rPr lang="pt-PT" sz="1800" dirty="0" err="1"/>
              <a:t>organization</a:t>
            </a:r>
            <a:r>
              <a:rPr lang="pt-PT" sz="1800" dirty="0"/>
              <a:t>, </a:t>
            </a:r>
            <a:r>
              <a:rPr lang="pt-PT" sz="1800" dirty="0" err="1"/>
              <a:t>bibliographic</a:t>
            </a:r>
            <a:r>
              <a:rPr lang="pt-PT" sz="1800" dirty="0"/>
              <a:t> </a:t>
            </a:r>
            <a:r>
              <a:rPr lang="pt-PT" sz="1800" dirty="0" err="1"/>
              <a:t>references</a:t>
            </a:r>
            <a:r>
              <a:rPr lang="pt-PT" sz="1800" dirty="0"/>
              <a:t>.</a:t>
            </a:r>
          </a:p>
          <a:p>
            <a:pPr lvl="1"/>
            <a:endParaRPr lang="pt-PT" sz="1200" dirty="0"/>
          </a:p>
          <a:p>
            <a:pPr marL="457200" indent="-457200">
              <a:buFont typeface="+mj-lt"/>
              <a:buAutoNum type="arabicPeriod" startAt="2"/>
            </a:pPr>
            <a:r>
              <a:rPr lang="pt-PT" sz="2000" b="1" dirty="0">
                <a:solidFill>
                  <a:srgbClr val="C00000"/>
                </a:solidFill>
              </a:rPr>
              <a:t>Oral </a:t>
            </a:r>
            <a:r>
              <a:rPr lang="pt-PT" sz="2000" b="1" dirty="0" err="1">
                <a:solidFill>
                  <a:srgbClr val="C00000"/>
                </a:solidFill>
              </a:rPr>
              <a:t>presentation</a:t>
            </a:r>
            <a:r>
              <a:rPr lang="pt-PT" sz="2000" b="1" dirty="0">
                <a:solidFill>
                  <a:srgbClr val="C00000"/>
                </a:solidFill>
              </a:rPr>
              <a:t> (15%)</a:t>
            </a:r>
            <a:endParaRPr lang="pt-PT" sz="1800" b="1" dirty="0">
              <a:solidFill>
                <a:srgbClr val="C00000"/>
              </a:solidFill>
            </a:endParaRPr>
          </a:p>
          <a:p>
            <a:pPr lvl="1"/>
            <a:r>
              <a:rPr lang="pt-PT" sz="1800" dirty="0" err="1"/>
              <a:t>Structure</a:t>
            </a:r>
            <a:r>
              <a:rPr lang="pt-PT" sz="1800" dirty="0"/>
              <a:t>, </a:t>
            </a:r>
            <a:r>
              <a:rPr lang="pt-PT" sz="1800" dirty="0" err="1"/>
              <a:t>clarity</a:t>
            </a:r>
            <a:r>
              <a:rPr lang="pt-PT" sz="1800" dirty="0"/>
              <a:t>, </a:t>
            </a:r>
            <a:r>
              <a:rPr lang="pt-PT" sz="1800" dirty="0" err="1"/>
              <a:t>graphic</a:t>
            </a:r>
            <a:r>
              <a:rPr lang="pt-PT" sz="1800" dirty="0"/>
              <a:t> </a:t>
            </a:r>
            <a:r>
              <a:rPr lang="pt-PT" sz="1800" dirty="0" err="1"/>
              <a:t>quality</a:t>
            </a:r>
            <a:r>
              <a:rPr lang="pt-PT" sz="1800" dirty="0"/>
              <a:t>, posture, </a:t>
            </a:r>
            <a:r>
              <a:rPr lang="pt-PT" sz="1800" dirty="0" err="1"/>
              <a:t>diction</a:t>
            </a:r>
            <a:r>
              <a:rPr lang="pt-PT" sz="1800" dirty="0"/>
              <a:t>, </a:t>
            </a:r>
            <a:r>
              <a:rPr lang="pt-PT" sz="1800" dirty="0" err="1"/>
              <a:t>modeling</a:t>
            </a:r>
            <a:r>
              <a:rPr lang="pt-PT" sz="1800" dirty="0"/>
              <a:t>, </a:t>
            </a:r>
            <a:r>
              <a:rPr lang="pt-PT" sz="1800" dirty="0" err="1"/>
              <a:t>respect</a:t>
            </a:r>
            <a:r>
              <a:rPr lang="pt-PT" sz="1800" dirty="0"/>
              <a:t> for time.</a:t>
            </a:r>
          </a:p>
          <a:p>
            <a:pPr marL="0" indent="0">
              <a:buNone/>
            </a:pPr>
            <a:endParaRPr lang="pt-PT" sz="1200" dirty="0"/>
          </a:p>
          <a:p>
            <a:pPr marL="457200" indent="-457200">
              <a:buFont typeface="+mj-lt"/>
              <a:buAutoNum type="arabicPeriod" startAt="3"/>
            </a:pPr>
            <a:r>
              <a:rPr lang="pt-PT" sz="2000" b="1" dirty="0" err="1">
                <a:solidFill>
                  <a:srgbClr val="C00000"/>
                </a:solidFill>
              </a:rPr>
              <a:t>Discussion</a:t>
            </a:r>
            <a:r>
              <a:rPr lang="pt-PT" sz="2000" b="1" dirty="0">
                <a:solidFill>
                  <a:srgbClr val="C00000"/>
                </a:solidFill>
              </a:rPr>
              <a:t> (10%)</a:t>
            </a:r>
          </a:p>
          <a:p>
            <a:pPr lvl="1"/>
            <a:r>
              <a:rPr lang="pt-PT" sz="1800" dirty="0" err="1"/>
              <a:t>Clarity</a:t>
            </a:r>
            <a:r>
              <a:rPr lang="pt-PT" sz="1800" dirty="0"/>
              <a:t> </a:t>
            </a:r>
            <a:r>
              <a:rPr lang="pt-PT" sz="1800" dirty="0" err="1"/>
              <a:t>and</a:t>
            </a:r>
            <a:r>
              <a:rPr lang="pt-PT" sz="1800" dirty="0"/>
              <a:t> </a:t>
            </a:r>
            <a:r>
              <a:rPr lang="pt-PT" sz="1800" dirty="0" err="1"/>
              <a:t>organization</a:t>
            </a:r>
            <a:r>
              <a:rPr lang="pt-PT" sz="1800" dirty="0"/>
              <a:t> </a:t>
            </a:r>
            <a:r>
              <a:rPr lang="pt-PT" sz="1800" dirty="0" err="1"/>
              <a:t>of</a:t>
            </a:r>
            <a:r>
              <a:rPr lang="pt-PT" sz="1800" dirty="0"/>
              <a:t> </a:t>
            </a:r>
            <a:r>
              <a:rPr lang="pt-PT" sz="1800" dirty="0" err="1"/>
              <a:t>discussion</a:t>
            </a:r>
            <a:r>
              <a:rPr lang="pt-PT" sz="1800" dirty="0"/>
              <a:t>, posture </a:t>
            </a:r>
            <a:r>
              <a:rPr lang="pt-PT" sz="1800" dirty="0" err="1"/>
              <a:t>and</a:t>
            </a:r>
            <a:r>
              <a:rPr lang="pt-PT" sz="1800" dirty="0"/>
              <a:t> </a:t>
            </a:r>
            <a:r>
              <a:rPr lang="pt-PT" sz="1800" b="1" dirty="0" err="1">
                <a:solidFill>
                  <a:srgbClr val="0070C0"/>
                </a:solidFill>
              </a:rPr>
              <a:t>correction</a:t>
            </a:r>
            <a:r>
              <a:rPr lang="pt-PT" sz="1800" b="1" dirty="0">
                <a:solidFill>
                  <a:srgbClr val="0070C0"/>
                </a:solidFill>
              </a:rPr>
              <a:t> </a:t>
            </a:r>
            <a:r>
              <a:rPr lang="pt-PT" sz="1800" b="1" dirty="0" err="1">
                <a:solidFill>
                  <a:srgbClr val="0070C0"/>
                </a:solidFill>
              </a:rPr>
              <a:t>with</a:t>
            </a:r>
            <a:r>
              <a:rPr lang="pt-PT" sz="1800" b="1" dirty="0">
                <a:solidFill>
                  <a:srgbClr val="0070C0"/>
                </a:solidFill>
              </a:rPr>
              <a:t> </a:t>
            </a:r>
            <a:r>
              <a:rPr lang="pt-PT" sz="1800" b="1" dirty="0" err="1">
                <a:solidFill>
                  <a:srgbClr val="0070C0"/>
                </a:solidFill>
              </a:rPr>
              <a:t>colleagues</a:t>
            </a:r>
            <a:r>
              <a:rPr lang="pt-PT" sz="1800" dirty="0"/>
              <a:t>, </a:t>
            </a:r>
            <a:r>
              <a:rPr lang="pt-PT" sz="1800" dirty="0" err="1"/>
              <a:t>respect</a:t>
            </a:r>
            <a:r>
              <a:rPr lang="pt-PT" sz="1800" dirty="0"/>
              <a:t> for time, </a:t>
            </a:r>
            <a:r>
              <a:rPr lang="pt-PT" sz="1800" dirty="0" err="1"/>
              <a:t>understanding</a:t>
            </a:r>
            <a:r>
              <a:rPr lang="pt-PT" sz="1800" dirty="0"/>
              <a:t> </a:t>
            </a:r>
            <a:r>
              <a:rPr lang="pt-PT" sz="1800" dirty="0" err="1"/>
              <a:t>of</a:t>
            </a:r>
            <a:r>
              <a:rPr lang="pt-PT" sz="1800" dirty="0"/>
              <a:t> </a:t>
            </a:r>
            <a:r>
              <a:rPr lang="pt-PT" sz="1800" dirty="0" err="1"/>
              <a:t>the</a:t>
            </a:r>
            <a:r>
              <a:rPr lang="pt-PT" sz="1800" dirty="0"/>
              <a:t> </a:t>
            </a:r>
            <a:r>
              <a:rPr lang="pt-PT" sz="1800" dirty="0" err="1"/>
              <a:t>topic</a:t>
            </a:r>
            <a:r>
              <a:rPr lang="pt-PT" sz="1800" dirty="0"/>
              <a:t> </a:t>
            </a:r>
            <a:r>
              <a:rPr lang="pt-PT" sz="1800" dirty="0" err="1"/>
              <a:t>and</a:t>
            </a:r>
            <a:r>
              <a:rPr lang="pt-PT" sz="1800" dirty="0"/>
              <a:t> </a:t>
            </a:r>
            <a:r>
              <a:rPr lang="pt-PT" sz="1800" dirty="0" err="1"/>
              <a:t>contribution</a:t>
            </a:r>
            <a:r>
              <a:rPr lang="pt-PT" sz="1800" dirty="0"/>
              <a:t> to </a:t>
            </a:r>
            <a:r>
              <a:rPr lang="pt-PT" sz="1800" dirty="0" err="1"/>
              <a:t>exploring</a:t>
            </a:r>
            <a:r>
              <a:rPr lang="pt-PT" sz="1800" dirty="0"/>
              <a:t> </a:t>
            </a:r>
            <a:r>
              <a:rPr lang="pt-PT" sz="1800" dirty="0" err="1"/>
              <a:t>different</a:t>
            </a:r>
            <a:r>
              <a:rPr lang="pt-PT" sz="1800" dirty="0"/>
              <a:t> </a:t>
            </a:r>
            <a:r>
              <a:rPr lang="pt-PT" sz="1800" dirty="0" err="1"/>
              <a:t>perspectives</a:t>
            </a:r>
            <a:r>
              <a:rPr lang="pt-PT" sz="1800" dirty="0"/>
              <a:t>.</a:t>
            </a:r>
          </a:p>
        </p:txBody>
      </p:sp>
      <p:sp>
        <p:nvSpPr>
          <p:cNvPr id="5" name="Slide Number Placeholder 3">
            <a:extLst>
              <a:ext uri="{FF2B5EF4-FFF2-40B4-BE49-F238E27FC236}">
                <a16:creationId xmlns:a16="http://schemas.microsoft.com/office/drawing/2014/main" id="{AB32C22C-75F0-0D40-A0CD-BD35666031B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8</a:t>
            </a:fld>
            <a:endParaRPr lang="en-PT" dirty="0"/>
          </a:p>
        </p:txBody>
      </p:sp>
    </p:spTree>
    <p:extLst>
      <p:ext uri="{BB962C8B-B14F-4D97-AF65-F5344CB8AC3E}">
        <p14:creationId xmlns:p14="http://schemas.microsoft.com/office/powerpoint/2010/main" val="56940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5AD3-AAC1-1544-ADDA-B26EE4D49DA7}"/>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3600" b="1" kern="1200" dirty="0">
                <a:solidFill>
                  <a:srgbClr val="C00000"/>
                </a:solidFill>
                <a:latin typeface="Arial" panose="020B0604020202020204" pitchFamily="34" charset="0"/>
                <a:ea typeface="+mn-ea"/>
                <a:cs typeface="+mn-cs"/>
              </a:rPr>
              <a:t>1.3 </a:t>
            </a:r>
            <a:r>
              <a:rPr lang="pt-PT" sz="3600" b="1" kern="1200" dirty="0" err="1">
                <a:solidFill>
                  <a:srgbClr val="C00000"/>
                </a:solidFill>
                <a:latin typeface="Arial" panose="020B0604020202020204" pitchFamily="34" charset="0"/>
                <a:ea typeface="+mn-ea"/>
                <a:cs typeface="+mn-cs"/>
              </a:rPr>
              <a:t>Sections</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of</a:t>
            </a:r>
            <a:r>
              <a:rPr lang="pt-PT" sz="3600" b="1" kern="1200" dirty="0">
                <a:solidFill>
                  <a:srgbClr val="C00000"/>
                </a:solidFill>
                <a:latin typeface="Arial" panose="020B0604020202020204" pitchFamily="34" charset="0"/>
                <a:ea typeface="+mn-ea"/>
                <a:cs typeface="+mn-cs"/>
              </a:rPr>
              <a:t> </a:t>
            </a:r>
            <a:r>
              <a:rPr lang="pt-PT" sz="3600" b="1" kern="1200" dirty="0" err="1">
                <a:solidFill>
                  <a:srgbClr val="C00000"/>
                </a:solidFill>
                <a:latin typeface="Arial" panose="020B0604020202020204" pitchFamily="34" charset="0"/>
                <a:ea typeface="+mn-ea"/>
                <a:cs typeface="+mn-cs"/>
              </a:rPr>
              <a:t>the</a:t>
            </a:r>
            <a:r>
              <a:rPr lang="pt-PT" sz="3600" b="1" kern="1200" dirty="0">
                <a:solidFill>
                  <a:srgbClr val="C00000"/>
                </a:solidFill>
                <a:latin typeface="Arial" panose="020B0604020202020204" pitchFamily="34" charset="0"/>
                <a:ea typeface="+mn-ea"/>
                <a:cs typeface="+mn-cs"/>
              </a:rPr>
              <a:t> report</a:t>
            </a:r>
          </a:p>
        </p:txBody>
      </p:sp>
      <p:sp>
        <p:nvSpPr>
          <p:cNvPr id="3" name="Marcador de Posição de Conteúdo 2">
            <a:extLst>
              <a:ext uri="{FF2B5EF4-FFF2-40B4-BE49-F238E27FC236}">
                <a16:creationId xmlns:a16="http://schemas.microsoft.com/office/drawing/2014/main" id="{79BED07E-30A2-2746-8C60-C0A67489E80D}"/>
              </a:ext>
            </a:extLst>
          </p:cNvPr>
          <p:cNvSpPr>
            <a:spLocks noGrp="1"/>
          </p:cNvSpPr>
          <p:nvPr>
            <p:ph idx="1"/>
          </p:nvPr>
        </p:nvSpPr>
        <p:spPr/>
        <p:txBody>
          <a:bodyPr/>
          <a:lstStyle/>
          <a:p>
            <a:pPr marL="0" indent="0">
              <a:buNone/>
            </a:pPr>
            <a:r>
              <a:rPr lang="pt-PT" sz="2000" dirty="0"/>
              <a:t>(1) Cover</a:t>
            </a:r>
          </a:p>
          <a:p>
            <a:pPr marL="0" indent="0">
              <a:buNone/>
            </a:pPr>
            <a:endParaRPr lang="pt-PT" sz="2000" dirty="0"/>
          </a:p>
          <a:p>
            <a:pPr marL="0" indent="0">
              <a:buNone/>
            </a:pPr>
            <a:r>
              <a:rPr lang="pt-PT" sz="2000" dirty="0"/>
              <a:t>(2) </a:t>
            </a:r>
            <a:r>
              <a:rPr lang="pt-PT" sz="2000" dirty="0" err="1"/>
              <a:t>Introduction</a:t>
            </a:r>
            <a:endParaRPr lang="pt-PT" sz="2000" dirty="0"/>
          </a:p>
          <a:p>
            <a:pPr marL="0" indent="0">
              <a:buNone/>
            </a:pPr>
            <a:endParaRPr lang="pt-PT" sz="2000" dirty="0"/>
          </a:p>
          <a:p>
            <a:pPr marL="0" indent="0">
              <a:buNone/>
            </a:pPr>
            <a:r>
              <a:rPr lang="pt-PT" sz="2000" dirty="0"/>
              <a:t>(3) </a:t>
            </a:r>
            <a:r>
              <a:rPr lang="pt-PT" sz="2000" dirty="0" err="1"/>
              <a:t>Company</a:t>
            </a:r>
            <a:r>
              <a:rPr lang="pt-PT" sz="2000" dirty="0"/>
              <a:t> </a:t>
            </a:r>
            <a:r>
              <a:rPr lang="pt-PT" sz="2000" dirty="0" err="1"/>
              <a:t>Presentation</a:t>
            </a:r>
            <a:endParaRPr lang="pt-PT" sz="2000" dirty="0"/>
          </a:p>
          <a:p>
            <a:pPr marL="0" indent="0">
              <a:buNone/>
            </a:pPr>
            <a:endParaRPr lang="pt-PT" sz="2000" dirty="0"/>
          </a:p>
          <a:p>
            <a:pPr marL="0" indent="0">
              <a:buNone/>
            </a:pPr>
            <a:r>
              <a:rPr lang="pt-PT" sz="2000" dirty="0"/>
              <a:t>(4) </a:t>
            </a:r>
            <a:r>
              <a:rPr lang="pt-PT" sz="2000" dirty="0" err="1"/>
              <a:t>Development</a:t>
            </a:r>
            <a:endParaRPr lang="pt-PT" sz="2000" dirty="0"/>
          </a:p>
          <a:p>
            <a:pPr marL="0" indent="0">
              <a:buNone/>
            </a:pPr>
            <a:endParaRPr lang="pt-PT" sz="2000" dirty="0"/>
          </a:p>
          <a:p>
            <a:pPr marL="0" indent="0">
              <a:buNone/>
            </a:pPr>
            <a:r>
              <a:rPr lang="pt-PT" sz="2000" dirty="0"/>
              <a:t>(5) </a:t>
            </a:r>
            <a:r>
              <a:rPr lang="pt-PT" sz="2000" dirty="0" err="1"/>
              <a:t>Conclusion</a:t>
            </a:r>
            <a:endParaRPr lang="pt-PT" sz="2000" dirty="0"/>
          </a:p>
          <a:p>
            <a:pPr marL="0" indent="0">
              <a:buNone/>
            </a:pPr>
            <a:endParaRPr lang="pt-PT" sz="2000" dirty="0"/>
          </a:p>
          <a:p>
            <a:pPr marL="0" indent="0">
              <a:buNone/>
            </a:pPr>
            <a:r>
              <a:rPr lang="pt-PT" sz="2000" dirty="0"/>
              <a:t>(6) </a:t>
            </a:r>
            <a:r>
              <a:rPr lang="pt-PT" sz="2000" dirty="0" err="1"/>
              <a:t>Bibliography</a:t>
            </a:r>
            <a:r>
              <a:rPr lang="pt-PT" sz="2000" dirty="0"/>
              <a:t> </a:t>
            </a:r>
            <a:r>
              <a:rPr lang="pt-PT" sz="2000" dirty="0" err="1"/>
              <a:t>and</a:t>
            </a:r>
            <a:r>
              <a:rPr lang="pt-PT" sz="2000" dirty="0"/>
              <a:t> </a:t>
            </a:r>
            <a:r>
              <a:rPr lang="pt-PT" sz="2000" dirty="0" err="1"/>
              <a:t>Webgraphy</a:t>
            </a:r>
            <a:endParaRPr lang="pt-PT" sz="2000" dirty="0"/>
          </a:p>
          <a:p>
            <a:pPr marL="0" indent="0">
              <a:buNone/>
            </a:pPr>
            <a:endParaRPr lang="pt-PT" sz="2000" dirty="0"/>
          </a:p>
        </p:txBody>
      </p:sp>
      <p:sp>
        <p:nvSpPr>
          <p:cNvPr id="5" name="Slide Number Placeholder 3">
            <a:extLst>
              <a:ext uri="{FF2B5EF4-FFF2-40B4-BE49-F238E27FC236}">
                <a16:creationId xmlns:a16="http://schemas.microsoft.com/office/drawing/2014/main" id="{550E105A-8594-7E48-A6E9-BF7ED9CE6C0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GB"/>
            </a:defPPr>
            <a:lvl1pPr algn="l" rtl="0" eaLnBrk="0" fontAlgn="base" hangingPunct="0">
              <a:spcBef>
                <a:spcPct val="0"/>
              </a:spcBef>
              <a:spcAft>
                <a:spcPct val="0"/>
              </a:spcAft>
              <a:defRPr lang="pt-PT" sz="1200" kern="1200" smtClean="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fld id="{5EA07ADE-3D93-CA41-8BFC-13E111174E37}" type="slidenum">
              <a:rPr lang="en-PT" smtClean="0"/>
              <a:pPr algn="r"/>
              <a:t>9</a:t>
            </a:fld>
            <a:endParaRPr lang="en-PT" dirty="0"/>
          </a:p>
        </p:txBody>
      </p:sp>
    </p:spTree>
    <p:extLst>
      <p:ext uri="{BB962C8B-B14F-4D97-AF65-F5344CB8AC3E}">
        <p14:creationId xmlns:p14="http://schemas.microsoft.com/office/powerpoint/2010/main" val="159730095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137E798871B474BAA80450E5651EA7A" ma:contentTypeVersion="0" ma:contentTypeDescription="Criar um novo documento." ma:contentTypeScope="" ma:versionID="c156804d0c191a812db854bde4d568fb">
  <xsd:schema xmlns:xsd="http://www.w3.org/2001/XMLSchema" xmlns:xs="http://www.w3.org/2001/XMLSchema" xmlns:p="http://schemas.microsoft.com/office/2006/metadata/properties" targetNamespace="http://schemas.microsoft.com/office/2006/metadata/properties" ma:root="true" ma:fieldsID="3bfbb31b5de685c4e8efa6530dbd60d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5FF0E4-CD08-4DF8-8A59-2BB3C08F39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AAA3866-9D76-4E33-B4AD-C8EFC122A96E}">
  <ds:schemaRefs>
    <ds:schemaRef ds:uri="26abd5c4-87e8-4e5a-9440-4a7e522a45ba"/>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terms/"/>
    <ds:schemaRef ds:uri="ac41ba24-f192-4bf4-a96e-f7d1d0d9eb7e"/>
    <ds:schemaRef ds:uri="http://www.w3.org/XML/1998/namespace"/>
    <ds:schemaRef ds:uri="http://purl.org/dc/dcmitype/"/>
  </ds:schemaRefs>
</ds:datastoreItem>
</file>

<file path=customXml/itemProps3.xml><?xml version="1.0" encoding="utf-8"?>
<ds:datastoreItem xmlns:ds="http://schemas.openxmlformats.org/officeDocument/2006/customXml" ds:itemID="{B488E6A0-94B4-4801-A409-ECCA83FA2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4333</TotalTime>
  <Words>2683</Words>
  <Application>Microsoft Macintosh PowerPoint</Application>
  <PresentationFormat>On-screen Show (4:3)</PresentationFormat>
  <Paragraphs>368</Paragraphs>
  <Slides>32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Franklin Gothic Book</vt:lpstr>
      <vt:lpstr>Roboto</vt:lpstr>
      <vt:lpstr>Times New Roman</vt:lpstr>
      <vt:lpstr>Office Theme</vt:lpstr>
      <vt:lpstr>3_Office Theme</vt:lpstr>
      <vt:lpstr>Principles of Management</vt:lpstr>
      <vt:lpstr>PowerPoint Presentation</vt:lpstr>
      <vt:lpstr>Agenda</vt:lpstr>
      <vt:lpstr>1. Case analysis</vt:lpstr>
      <vt:lpstr>1. Case analysis</vt:lpstr>
      <vt:lpstr>1.1 What is case analysis?</vt:lpstr>
      <vt:lpstr>Example</vt:lpstr>
      <vt:lpstr>1.2 Evaluation criteria</vt:lpstr>
      <vt:lpstr>1.3 Sections of the report</vt:lpstr>
      <vt:lpstr>1.3 Sections of the report (1) </vt:lpstr>
      <vt:lpstr>1.3 Sections of the report</vt:lpstr>
      <vt:lpstr>1.3 Sections of the report (3)</vt:lpstr>
      <vt:lpstr>1.3 Sections of the report</vt:lpstr>
      <vt:lpstr>1.3 Sections of the report (5)</vt:lpstr>
      <vt:lpstr>1.3 Sections of the report (6)</vt:lpstr>
      <vt:lpstr>Advice (1)</vt:lpstr>
      <vt:lpstr>Advice (2)</vt:lpstr>
      <vt:lpstr>1.4 Bibliography and sources</vt:lpstr>
      <vt:lpstr>Official company website</vt:lpstr>
      <vt:lpstr>PowerPoint Presentation</vt:lpstr>
      <vt:lpstr>PowerPoint Presentation</vt:lpstr>
      <vt:lpstr>2. Case Discussion</vt:lpstr>
      <vt:lpstr>2. Case Discussion</vt:lpstr>
      <vt:lpstr>2. Case Discussion</vt:lpstr>
      <vt:lpstr>2. Case Discussion</vt:lpstr>
      <vt:lpstr>PowerPoint Presentation</vt:lpstr>
      <vt:lpstr>PowerPoint Presentation</vt:lpstr>
      <vt:lpstr>3. Practical exercises</vt:lpstr>
      <vt:lpstr>Exercise 1</vt:lpstr>
      <vt:lpstr>PowerPoint Presentation</vt:lpstr>
      <vt:lpstr>PowerPoint Presentation</vt:lpstr>
      <vt:lpstr>Exercise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à Gestão 2020-2021</dc:title>
  <dc:creator>Ricardo Rodrigues</dc:creator>
  <cp:lastModifiedBy>Beatriz Domingos Jacob (P)</cp:lastModifiedBy>
  <cp:revision>62</cp:revision>
  <dcterms:created xsi:type="dcterms:W3CDTF">2020-10-27T18:47:12Z</dcterms:created>
  <dcterms:modified xsi:type="dcterms:W3CDTF">2023-10-30T11:31:27Z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0x0101007137E798871B474BAA80450E5651EA7A</vt:lpwstr>
  </property>
</Properties>
</file>